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1" r:id="rId2"/>
    <p:sldId id="262" r:id="rId3"/>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339966"/>
    <a:srgbClr val="009999"/>
    <a:srgbClr val="33CCFF"/>
    <a:srgbClr val="FFCCFF"/>
    <a:srgbClr val="CCFFCC"/>
    <a:srgbClr val="669900"/>
    <a:srgbClr val="006600"/>
    <a:srgbClr val="0033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6095" autoAdjust="0"/>
  </p:normalViewPr>
  <p:slideViewPr>
    <p:cSldViewPr snapToGrid="0">
      <p:cViewPr varScale="1">
        <p:scale>
          <a:sx n="74" d="100"/>
          <a:sy n="74" d="100"/>
        </p:scale>
        <p:origin x="509"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6400" cy="496889"/>
          </a:xfrm>
          <a:prstGeom prst="rect">
            <a:avLst/>
          </a:prstGeom>
        </p:spPr>
        <p:txBody>
          <a:bodyPr vert="horz" lIns="91415" tIns="45705" rIns="91415"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9" y="2"/>
            <a:ext cx="2946400" cy="496889"/>
          </a:xfrm>
          <a:prstGeom prst="rect">
            <a:avLst/>
          </a:prstGeom>
        </p:spPr>
        <p:txBody>
          <a:bodyPr vert="horz" lIns="91415" tIns="45705" rIns="91415" bIns="45705" rtlCol="0"/>
          <a:lstStyle>
            <a:lvl1pPr algn="r">
              <a:defRPr sz="1200"/>
            </a:lvl1pPr>
          </a:lstStyle>
          <a:p>
            <a:fld id="{59616B19-E799-42B7-80B3-B1F5266800E4}" type="datetimeFigureOut">
              <a:rPr kumimoji="1" lang="ja-JP" altLang="en-US" smtClean="0"/>
              <a:t>2025/3/24</a:t>
            </a:fld>
            <a:endParaRPr kumimoji="1" lang="ja-JP" altLang="en-US"/>
          </a:p>
        </p:txBody>
      </p:sp>
      <p:sp>
        <p:nvSpPr>
          <p:cNvPr id="4" name="スライド イメージ プレースホルダー 3"/>
          <p:cNvSpPr>
            <a:spLocks noGrp="1" noRot="1" noChangeAspect="1"/>
          </p:cNvSpPr>
          <p:nvPr>
            <p:ph type="sldImg" idx="2"/>
          </p:nvPr>
        </p:nvSpPr>
        <p:spPr>
          <a:xfrm>
            <a:off x="1165225" y="1241425"/>
            <a:ext cx="4467225" cy="3351213"/>
          </a:xfrm>
          <a:prstGeom prst="rect">
            <a:avLst/>
          </a:prstGeom>
          <a:noFill/>
          <a:ln w="12700">
            <a:solidFill>
              <a:prstClr val="black"/>
            </a:solidFill>
          </a:ln>
        </p:spPr>
        <p:txBody>
          <a:bodyPr vert="horz" lIns="91415" tIns="45705" rIns="91415" bIns="45705" rtlCol="0" anchor="ctr"/>
          <a:lstStyle/>
          <a:p>
            <a:endParaRPr lang="ja-JP" altLang="en-US"/>
          </a:p>
        </p:txBody>
      </p:sp>
      <p:sp>
        <p:nvSpPr>
          <p:cNvPr id="5" name="ノート プレースホルダー 4"/>
          <p:cNvSpPr>
            <a:spLocks noGrp="1"/>
          </p:cNvSpPr>
          <p:nvPr>
            <p:ph type="body" sz="quarter" idx="3"/>
          </p:nvPr>
        </p:nvSpPr>
        <p:spPr>
          <a:xfrm>
            <a:off x="679454" y="4776791"/>
            <a:ext cx="5438775" cy="3908425"/>
          </a:xfrm>
          <a:prstGeom prst="rect">
            <a:avLst/>
          </a:prstGeom>
        </p:spPr>
        <p:txBody>
          <a:bodyPr vert="horz" lIns="91415" tIns="45705" rIns="91415"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29751"/>
            <a:ext cx="2946400" cy="496889"/>
          </a:xfrm>
          <a:prstGeom prst="rect">
            <a:avLst/>
          </a:prstGeom>
        </p:spPr>
        <p:txBody>
          <a:bodyPr vert="horz" lIns="91415" tIns="45705" rIns="91415"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9" y="9429751"/>
            <a:ext cx="2946400" cy="496889"/>
          </a:xfrm>
          <a:prstGeom prst="rect">
            <a:avLst/>
          </a:prstGeom>
        </p:spPr>
        <p:txBody>
          <a:bodyPr vert="horz" lIns="91415" tIns="45705" rIns="91415" bIns="45705" rtlCol="0" anchor="b"/>
          <a:lstStyle>
            <a:lvl1pPr algn="r">
              <a:defRPr sz="1200"/>
            </a:lvl1pPr>
          </a:lstStyle>
          <a:p>
            <a:fld id="{B5886DA4-7EA0-4A9A-BD39-E3379465F3E5}" type="slidenum">
              <a:rPr kumimoji="1" lang="ja-JP" altLang="en-US" smtClean="0"/>
              <a:t>‹#›</a:t>
            </a:fld>
            <a:endParaRPr kumimoji="1" lang="ja-JP" altLang="en-US"/>
          </a:p>
        </p:txBody>
      </p:sp>
    </p:spTree>
    <p:extLst>
      <p:ext uri="{BB962C8B-B14F-4D97-AF65-F5344CB8AC3E}">
        <p14:creationId xmlns:p14="http://schemas.microsoft.com/office/powerpoint/2010/main" val="11758178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5886DA4-7EA0-4A9A-BD39-E3379465F3E5}" type="slidenum">
              <a:rPr kumimoji="1" lang="ja-JP" altLang="en-US" smtClean="0"/>
              <a:t>1</a:t>
            </a:fld>
            <a:endParaRPr kumimoji="1" lang="ja-JP" altLang="en-US"/>
          </a:p>
        </p:txBody>
      </p:sp>
    </p:spTree>
    <p:extLst>
      <p:ext uri="{BB962C8B-B14F-4D97-AF65-F5344CB8AC3E}">
        <p14:creationId xmlns:p14="http://schemas.microsoft.com/office/powerpoint/2010/main" val="2813536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AADA423-A99B-48B7-876D-1004AA3B8F34}" type="datetimeFigureOut">
              <a:rPr kumimoji="1" lang="ja-JP" altLang="en-US" smtClean="0"/>
              <a:t>2025/3/24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2390030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AADA423-A99B-48B7-876D-1004AA3B8F34}" type="datetimeFigureOut">
              <a:rPr kumimoji="1" lang="ja-JP" altLang="en-US" smtClean="0"/>
              <a:t>2025/3/24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2220333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7" y="365125"/>
            <a:ext cx="1478756"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8" y="365125"/>
            <a:ext cx="432196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AADA423-A99B-48B7-876D-1004AA3B8F34}" type="datetimeFigureOut">
              <a:rPr kumimoji="1" lang="ja-JP" altLang="en-US" smtClean="0"/>
              <a:t>2025/3/24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3396151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AADA423-A99B-48B7-876D-1004AA3B8F34}" type="datetimeFigureOut">
              <a:rPr kumimoji="1" lang="ja-JP" altLang="en-US" smtClean="0"/>
              <a:t>2025/3/24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442516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AADA423-A99B-48B7-876D-1004AA3B8F34}" type="datetimeFigureOut">
              <a:rPr kumimoji="1" lang="ja-JP" altLang="en-US" smtClean="0"/>
              <a:t>2025/3/24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4293566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7" y="1825625"/>
            <a:ext cx="29003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1825625"/>
            <a:ext cx="29003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AADA423-A99B-48B7-876D-1004AA3B8F34}" type="datetimeFigureOut">
              <a:rPr kumimoji="1" lang="ja-JP" altLang="en-US" smtClean="0"/>
              <a:t>2025/3/24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1011527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AADA423-A99B-48B7-876D-1004AA3B8F34}" type="datetimeFigureOut">
              <a:rPr kumimoji="1" lang="ja-JP" altLang="en-US" smtClean="0"/>
              <a:t>2025/3/24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3523015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AADA423-A99B-48B7-876D-1004AA3B8F34}" type="datetimeFigureOut">
              <a:rPr kumimoji="1" lang="ja-JP" altLang="en-US" smtClean="0"/>
              <a:t>2025/3/24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584430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AADA423-A99B-48B7-876D-1004AA3B8F34}" type="datetimeFigureOut">
              <a:rPr kumimoji="1" lang="ja-JP" altLang="en-US" smtClean="0"/>
              <a:t>2025/3/24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250269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AADA423-A99B-48B7-876D-1004AA3B8F34}" type="datetimeFigureOut">
              <a:rPr kumimoji="1" lang="ja-JP" altLang="en-US" smtClean="0"/>
              <a:t>2025/3/24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7299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AADA423-A99B-48B7-876D-1004AA3B8F34}" type="datetimeFigureOut">
              <a:rPr kumimoji="1" lang="ja-JP" altLang="en-US" smtClean="0"/>
              <a:t>2025/3/24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175255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ADA423-A99B-48B7-876D-1004AA3B8F34}" type="datetimeFigureOut">
              <a:rPr kumimoji="1" lang="ja-JP" altLang="en-US" smtClean="0"/>
              <a:t>2025/3/24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2370138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extLst>
              <a:ext uri="{28A0092B-C50C-407E-A947-70E740481C1C}">
                <a14:useLocalDpi xmlns:a14="http://schemas.microsoft.com/office/drawing/2010/main" val="0"/>
              </a:ext>
            </a:extLst>
          </a:blip>
          <a:srcRect/>
          <a:stretch/>
        </p:blipFill>
        <p:spPr>
          <a:xfrm>
            <a:off x="-41894" y="0"/>
            <a:ext cx="9234186" cy="6525491"/>
          </a:xfrm>
          <a:prstGeom prst="rect">
            <a:avLst/>
          </a:prstGeom>
          <a:ln>
            <a:solidFill>
              <a:schemeClr val="bg1"/>
            </a:solidFill>
          </a:ln>
        </p:spPr>
      </p:pic>
      <p:sp>
        <p:nvSpPr>
          <p:cNvPr id="5" name="テキスト ボックス 4"/>
          <p:cNvSpPr txBox="1"/>
          <p:nvPr/>
        </p:nvSpPr>
        <p:spPr>
          <a:xfrm>
            <a:off x="956918" y="329808"/>
            <a:ext cx="7677308" cy="707886"/>
          </a:xfrm>
          <a:prstGeom prst="rect">
            <a:avLst/>
          </a:prstGeom>
          <a:noFill/>
        </p:spPr>
        <p:txBody>
          <a:bodyPr wrap="square" rtlCol="0">
            <a:spAutoFit/>
          </a:bodyPr>
          <a:lstStyle/>
          <a:p>
            <a:r>
              <a:rPr lang="ja-JP" altLang="ja-JP" sz="4000" dirty="0">
                <a:solidFill>
                  <a:srgbClr val="FF33CC"/>
                </a:solidFill>
                <a:latin typeface="UD デジタル 教科書体 N-B" panose="02020700000000000000" pitchFamily="17" charset="-128"/>
                <a:ea typeface="UD デジタル 教科書体 N-B" panose="02020700000000000000" pitchFamily="17" charset="-128"/>
              </a:rPr>
              <a:t>ご入所おめでとうございます！</a:t>
            </a:r>
          </a:p>
        </p:txBody>
      </p:sp>
      <p:sp>
        <p:nvSpPr>
          <p:cNvPr id="13" name="正方形/長方形 12"/>
          <p:cNvSpPr/>
          <p:nvPr/>
        </p:nvSpPr>
        <p:spPr>
          <a:xfrm>
            <a:off x="-45093" y="6034981"/>
            <a:ext cx="9234186" cy="832385"/>
          </a:xfrm>
          <a:prstGeom prst="rect">
            <a:avLst/>
          </a:prstGeom>
          <a:solidFill>
            <a:schemeClr val="accent6">
              <a:lumMod val="40000"/>
              <a:lumOff val="60000"/>
              <a:alpha val="49804"/>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2684834" y="6208594"/>
            <a:ext cx="4669277" cy="461665"/>
          </a:xfrm>
          <a:prstGeom prst="rect">
            <a:avLst/>
          </a:prstGeom>
        </p:spPr>
        <p:txBody>
          <a:bodyPr wrap="square">
            <a:spAutoFit/>
          </a:bodyPr>
          <a:lstStyle/>
          <a:p>
            <a:r>
              <a:rPr lang="ja-JP" altLang="en-US" sz="2400" b="1" dirty="0">
                <a:solidFill>
                  <a:srgbClr val="339966"/>
                </a:solidFill>
                <a:latin typeface="UD デジタル 教科書体 N-B" panose="02020700000000000000" pitchFamily="17" charset="-128"/>
                <a:ea typeface="UD デジタル 教科書体 N-B" panose="02020700000000000000" pitchFamily="17" charset="-128"/>
              </a:rPr>
              <a:t>産総研労働組合　</a:t>
            </a:r>
            <a:r>
              <a:rPr lang="en-US" altLang="ja-JP" sz="2400" b="1" dirty="0">
                <a:solidFill>
                  <a:srgbClr val="339966"/>
                </a:solidFill>
                <a:latin typeface="UD デジタル 教科書体 N-B" panose="02020700000000000000" pitchFamily="17" charset="-128"/>
                <a:ea typeface="UD デジタル 教科書体 N-B" panose="02020700000000000000" pitchFamily="17" charset="-128"/>
              </a:rPr>
              <a:t>029-861-7559</a:t>
            </a:r>
          </a:p>
        </p:txBody>
      </p:sp>
      <p:sp>
        <p:nvSpPr>
          <p:cNvPr id="16" name="テキスト ボックス 15">
            <a:extLst>
              <a:ext uri="{FF2B5EF4-FFF2-40B4-BE49-F238E27FC236}">
                <a16:creationId xmlns:a16="http://schemas.microsoft.com/office/drawing/2014/main" id="{CF58CE9E-B4E2-4542-9CE5-26123B847600}"/>
              </a:ext>
            </a:extLst>
          </p:cNvPr>
          <p:cNvSpPr txBox="1"/>
          <p:nvPr/>
        </p:nvSpPr>
        <p:spPr>
          <a:xfrm>
            <a:off x="1460107" y="1013559"/>
            <a:ext cx="6370687" cy="707886"/>
          </a:xfrm>
          <a:prstGeom prst="rect">
            <a:avLst/>
          </a:prstGeom>
          <a:noFill/>
          <a:ln>
            <a:noFill/>
          </a:ln>
        </p:spPr>
        <p:txBody>
          <a:bodyPr wrap="square" rtlCol="0">
            <a:spAutoFit/>
          </a:bodyPr>
          <a:lstStyle/>
          <a:p>
            <a:r>
              <a:rPr lang="ja-JP" altLang="en-US" sz="2000" dirty="0">
                <a:effectLst>
                  <a:outerShdw blurRad="50800" dist="50800" dir="5400000" algn="ctr" rotWithShape="0">
                    <a:schemeClr val="bg1"/>
                  </a:outerShdw>
                </a:effectLst>
                <a:latin typeface="UD デジタル 教科書体 N-B" panose="02020700000000000000" pitchFamily="17" charset="-128"/>
                <a:ea typeface="UD デジタル 教科書体 N-B" panose="02020700000000000000" pitchFamily="17" charset="-128"/>
              </a:rPr>
              <a:t>新しい仕事、新しい職場、ワクワクしてますか？</a:t>
            </a:r>
            <a:endParaRPr lang="en-US" altLang="ja-JP" sz="2000" dirty="0">
              <a:effectLst>
                <a:outerShdw blurRad="50800" dist="50800" dir="5400000" algn="ctr" rotWithShape="0">
                  <a:schemeClr val="bg1"/>
                </a:outerShdw>
              </a:effectLst>
              <a:latin typeface="UD デジタル 教科書体 N-B" panose="02020700000000000000" pitchFamily="17" charset="-128"/>
              <a:ea typeface="UD デジタル 教科書体 N-B" panose="02020700000000000000" pitchFamily="17" charset="-128"/>
            </a:endParaRPr>
          </a:p>
          <a:p>
            <a:r>
              <a:rPr lang="ja-JP" altLang="en-US" sz="2000" dirty="0">
                <a:effectLst>
                  <a:outerShdw blurRad="50800" dist="50800" dir="5400000" algn="ctr" rotWithShape="0">
                    <a:schemeClr val="bg1"/>
                  </a:outerShdw>
                </a:effectLst>
                <a:latin typeface="UD デジタル 教科書体 N-B" panose="02020700000000000000" pitchFamily="17" charset="-128"/>
                <a:ea typeface="UD デジタル 教科書体 N-B" panose="02020700000000000000" pitchFamily="17" charset="-128"/>
              </a:rPr>
              <a:t>産総研での皆さまのご活躍を心より願っております。</a:t>
            </a:r>
            <a:r>
              <a:rPr kumimoji="1" lang="ja-JP" altLang="en-US" dirty="0"/>
              <a:t>　　　　　　　　　　　　　　　　　　　　　</a:t>
            </a:r>
          </a:p>
        </p:txBody>
      </p:sp>
      <p:grpSp>
        <p:nvGrpSpPr>
          <p:cNvPr id="2" name="グループ化 1">
            <a:extLst>
              <a:ext uri="{FF2B5EF4-FFF2-40B4-BE49-F238E27FC236}">
                <a16:creationId xmlns:a16="http://schemas.microsoft.com/office/drawing/2014/main" id="{82ABD568-6DC3-4034-BAF0-5C855E5A7F62}"/>
              </a:ext>
            </a:extLst>
          </p:cNvPr>
          <p:cNvGrpSpPr/>
          <p:nvPr/>
        </p:nvGrpSpPr>
        <p:grpSpPr>
          <a:xfrm>
            <a:off x="53712" y="4275192"/>
            <a:ext cx="8994680" cy="1210240"/>
            <a:chOff x="0" y="4334345"/>
            <a:chExt cx="8994680" cy="1210240"/>
          </a:xfrm>
        </p:grpSpPr>
        <p:sp>
          <p:nvSpPr>
            <p:cNvPr id="15" name="テキスト ボックス 14"/>
            <p:cNvSpPr txBox="1"/>
            <p:nvPr/>
          </p:nvSpPr>
          <p:spPr>
            <a:xfrm>
              <a:off x="0" y="4895160"/>
              <a:ext cx="8015101" cy="646331"/>
            </a:xfrm>
            <a:prstGeom prst="rect">
              <a:avLst/>
            </a:prstGeom>
            <a:noFill/>
          </p:spPr>
          <p:txBody>
            <a:bodyPr wrap="square" rtlCol="0">
              <a:spAutoFit/>
            </a:bodyPr>
            <a:lstStyle/>
            <a:p>
              <a:r>
                <a:rPr lang="en-US" altLang="ja-JP" sz="3600" b="1" dirty="0">
                  <a:solidFill>
                    <a:srgbClr val="FF0000"/>
                  </a:solidFill>
                  <a:latin typeface="UD デジタル 教科書体 N-B" panose="02020700000000000000" pitchFamily="17" charset="-128"/>
                  <a:ea typeface="UD デジタル 教科書体 N-B" panose="02020700000000000000" pitchFamily="17" charset="-128"/>
                </a:rPr>
                <a:t>URL: </a:t>
              </a:r>
              <a:r>
                <a:rPr lang="en-US" altLang="ja-JP" sz="3600" u="sng" dirty="0">
                  <a:solidFill>
                    <a:srgbClr val="FF0000"/>
                  </a:solidFill>
                  <a:latin typeface="UD デジタル 教科書体 N-B" panose="02020700000000000000" pitchFamily="17" charset="-128"/>
                  <a:ea typeface="UD デジタル 教科書体 N-B" panose="02020700000000000000" pitchFamily="17" charset="-128"/>
                </a:rPr>
                <a:t>https://aistwu.sakura.ne.jp/</a:t>
              </a:r>
            </a:p>
          </p:txBody>
        </p:sp>
        <p:pic>
          <p:nvPicPr>
            <p:cNvPr id="18" name="図 17">
              <a:extLst>
                <a:ext uri="{FF2B5EF4-FFF2-40B4-BE49-F238E27FC236}">
                  <a16:creationId xmlns:a16="http://schemas.microsoft.com/office/drawing/2014/main" id="{1E4EB82F-2208-421B-A638-3D71ED6A4F0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84440" y="4334345"/>
              <a:ext cx="1210240" cy="1210240"/>
            </a:xfrm>
            <a:prstGeom prst="rect">
              <a:avLst/>
            </a:prstGeom>
            <a:ln>
              <a:solidFill>
                <a:srgbClr val="FF0000"/>
              </a:solidFill>
            </a:ln>
          </p:spPr>
        </p:pic>
      </p:grpSp>
      <p:pic>
        <p:nvPicPr>
          <p:cNvPr id="3" name="図 2">
            <a:extLst>
              <a:ext uri="{FF2B5EF4-FFF2-40B4-BE49-F238E27FC236}">
                <a16:creationId xmlns:a16="http://schemas.microsoft.com/office/drawing/2014/main" id="{3D00B0FB-4B37-461D-8843-1DDB9C614F7E}"/>
              </a:ext>
            </a:extLst>
          </p:cNvPr>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92958" y="6074741"/>
            <a:ext cx="1028332" cy="727071"/>
          </a:xfrm>
          <a:prstGeom prst="rect">
            <a:avLst/>
          </a:prstGeom>
        </p:spPr>
      </p:pic>
      <p:sp>
        <p:nvSpPr>
          <p:cNvPr id="19" name="テキスト ボックス 18">
            <a:extLst>
              <a:ext uri="{FF2B5EF4-FFF2-40B4-BE49-F238E27FC236}">
                <a16:creationId xmlns:a16="http://schemas.microsoft.com/office/drawing/2014/main" id="{47052038-57F9-4F37-B066-046939BD17C3}"/>
              </a:ext>
            </a:extLst>
          </p:cNvPr>
          <p:cNvSpPr txBox="1"/>
          <p:nvPr/>
        </p:nvSpPr>
        <p:spPr>
          <a:xfrm>
            <a:off x="28358" y="1788896"/>
            <a:ext cx="9234186" cy="2000548"/>
          </a:xfrm>
          <a:prstGeom prst="rect">
            <a:avLst/>
          </a:prstGeom>
          <a:noFill/>
        </p:spPr>
        <p:txBody>
          <a:bodyPr wrap="square" rtlCol="0">
            <a:spAutoFit/>
          </a:bodyPr>
          <a:lstStyle/>
          <a:p>
            <a:pPr algn="ctr"/>
            <a:r>
              <a:rPr lang="ja-JP" altLang="en-US" sz="3200" dirty="0">
                <a:solidFill>
                  <a:srgbClr val="FF33CC"/>
                </a:solidFill>
                <a:latin typeface="UD デジタル 教科書体 N-B" panose="02020700000000000000" pitchFamily="17" charset="-128"/>
                <a:ea typeface="UD デジタル 教科書体 N-B" panose="02020700000000000000" pitchFamily="17" charset="-128"/>
              </a:rPr>
              <a:t>是非、「労働組合」にご加入下さい。</a:t>
            </a:r>
            <a:endParaRPr lang="en-US" altLang="ja-JP" dirty="0">
              <a:solidFill>
                <a:srgbClr val="FF0000"/>
              </a:solidFill>
              <a:latin typeface="UD デジタル 教科書体 N-B" panose="02020700000000000000" pitchFamily="17" charset="-128"/>
              <a:ea typeface="UD デジタル 教科書体 N-B" panose="02020700000000000000" pitchFamily="17" charset="-128"/>
            </a:endParaRPr>
          </a:p>
          <a:p>
            <a:endParaRPr lang="en-US" altLang="ja-JP" sz="1000" dirty="0">
              <a:solidFill>
                <a:srgbClr val="FF0000"/>
              </a:solidFill>
              <a:latin typeface="UD デジタル 教科書体 N-B" panose="02020700000000000000" pitchFamily="17" charset="-128"/>
              <a:ea typeface="UD デジタル 教科書体 N-B" panose="02020700000000000000" pitchFamily="17" charset="-128"/>
            </a:endParaRPr>
          </a:p>
          <a:p>
            <a:pPr algn="ct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雇用条件や職場環境をより良く変えていくための活動をしています。</a:t>
            </a:r>
            <a:endParaRPr lang="en-US" altLang="ja-JP" dirty="0">
              <a:solidFill>
                <a:srgbClr val="FF0000"/>
              </a:solidFill>
              <a:latin typeface="UD デジタル 教科書体 N-B" panose="02020700000000000000" pitchFamily="17" charset="-128"/>
              <a:ea typeface="UD デジタル 教科書体 N-B" panose="02020700000000000000" pitchFamily="17" charset="-128"/>
            </a:endParaRPr>
          </a:p>
          <a:p>
            <a:pPr algn="ct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経営側と対等な立場で話し合いができる、それが「労働組合」です。</a:t>
            </a:r>
            <a:endParaRPr lang="en-US" altLang="ja-JP" dirty="0">
              <a:solidFill>
                <a:srgbClr val="FF0000"/>
              </a:solidFill>
              <a:latin typeface="UD デジタル 教科書体 N-B" panose="02020700000000000000" pitchFamily="17" charset="-128"/>
              <a:ea typeface="UD デジタル 教科書体 N-B" panose="02020700000000000000" pitchFamily="17" charset="-128"/>
            </a:endParaRPr>
          </a:p>
          <a:p>
            <a:pPr algn="ctr"/>
            <a:r>
              <a:rPr lang="ja-JP" altLang="en-US" dirty="0">
                <a:solidFill>
                  <a:srgbClr val="FF0000"/>
                </a:solidFill>
                <a:latin typeface="UD デジタル 教科書体 N-B" panose="02020700000000000000" pitchFamily="17" charset="-128"/>
                <a:ea typeface="UD デジタル 教科書体 N-B" panose="02020700000000000000" pitchFamily="17" charset="-128"/>
              </a:rPr>
              <a:t>事務職から研究職まで所属部署に捕らわれないネットワーク</a:t>
            </a:r>
            <a:endParaRPr lang="en-US" altLang="ja-JP" dirty="0">
              <a:solidFill>
                <a:srgbClr val="FF0000"/>
              </a:solidFill>
              <a:latin typeface="UD デジタル 教科書体 N-B" panose="02020700000000000000" pitchFamily="17" charset="-128"/>
              <a:ea typeface="UD デジタル 教科書体 N-B" panose="02020700000000000000" pitchFamily="17" charset="-128"/>
            </a:endParaRPr>
          </a:p>
          <a:p>
            <a:pPr algn="ctr"/>
            <a:endParaRPr lang="en-US" altLang="ja-JP" dirty="0">
              <a:solidFill>
                <a:srgbClr val="FF0000"/>
              </a:solidFill>
              <a:latin typeface="UD デジタル 教科書体 N-B" panose="02020700000000000000" pitchFamily="17" charset="-128"/>
              <a:ea typeface="UD デジタル 教科書体 N-B" panose="02020700000000000000" pitchFamily="17" charset="-128"/>
            </a:endParaRPr>
          </a:p>
          <a:p>
            <a:pPr algn="ctr"/>
            <a:endParaRPr lang="en-US" altLang="ja-JP" sz="1000" dirty="0">
              <a:solidFill>
                <a:srgbClr val="FF0000"/>
              </a:solidFill>
              <a:latin typeface="UD デジタル 教科書体 N-B" panose="02020700000000000000" pitchFamily="17" charset="-128"/>
              <a:ea typeface="UD デジタル 教科書体 N-B" panose="02020700000000000000" pitchFamily="17" charset="-128"/>
            </a:endParaRPr>
          </a:p>
        </p:txBody>
      </p:sp>
      <p:sp>
        <p:nvSpPr>
          <p:cNvPr id="23" name="コンテンツ プレースホルダー 9">
            <a:extLst>
              <a:ext uri="{FF2B5EF4-FFF2-40B4-BE49-F238E27FC236}">
                <a16:creationId xmlns:a16="http://schemas.microsoft.com/office/drawing/2014/main" id="{795C2BF2-F1A5-4101-85C9-B56295BE0C39}"/>
              </a:ext>
            </a:extLst>
          </p:cNvPr>
          <p:cNvSpPr txBox="1">
            <a:spLocks/>
          </p:cNvSpPr>
          <p:nvPr/>
        </p:nvSpPr>
        <p:spPr>
          <a:xfrm>
            <a:off x="354205" y="3575246"/>
            <a:ext cx="8582489" cy="1127937"/>
          </a:xfrm>
          <a:prstGeom prst="rect">
            <a:avLst/>
          </a:prstGeom>
          <a:noFill/>
        </p:spPr>
        <p:txBody>
          <a:bodyPr vert="horz" wrap="square" lIns="91440" tIns="45720" rIns="91440" bIns="4572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rgbClr val="009999"/>
                </a:solidFill>
                <a:effectLst>
                  <a:outerShdw blurRad="50800" dist="50800" dir="5400000" algn="ctr" rotWithShape="0">
                    <a:schemeClr val="bg1"/>
                  </a:outerShdw>
                </a:effectLst>
                <a:latin typeface="UD デジタル 教科書体 N-B" panose="02020700000000000000" pitchFamily="17" charset="-128"/>
                <a:ea typeface="UD デジタル 教科書体 N-B" panose="02020700000000000000" pitchFamily="17" charset="-128"/>
              </a:rPr>
              <a:t>「働く」ことの様々な不安や悩み、</a:t>
            </a:r>
            <a:r>
              <a:rPr lang="ja-JP" altLang="en-US" sz="2000" b="1" dirty="0">
                <a:ln w="15875">
                  <a:solidFill>
                    <a:srgbClr val="FF0000"/>
                  </a:solidFill>
                  <a:prstDash val="solid"/>
                </a:ln>
                <a:solidFill>
                  <a:srgbClr val="FFFF00"/>
                </a:solidFill>
                <a:effectLst>
                  <a:outerShdw blurRad="38100" dist="22860" dir="5400000" algn="tl" rotWithShape="0">
                    <a:srgbClr val="000000">
                      <a:alpha val="30000"/>
                    </a:srgbClr>
                  </a:outerShdw>
                </a:effectLst>
                <a:latin typeface="UD デジタル 教科書体 N-B" panose="02020700000000000000" pitchFamily="17" charset="-128"/>
                <a:ea typeface="EPSON Pゴシック W6" panose="02000600000000000000" pitchFamily="2" charset="-128"/>
              </a:rPr>
              <a:t>労働組合なら力になれます。</a:t>
            </a:r>
            <a:endParaRPr lang="ja-JP" altLang="en-US" sz="2000" b="1" dirty="0">
              <a:ln w="15875">
                <a:solidFill>
                  <a:srgbClr val="FF0000"/>
                </a:solidFill>
                <a:prstDash val="solid"/>
              </a:ln>
              <a:solidFill>
                <a:srgbClr val="FFFF00"/>
              </a:solidFill>
              <a:effectLst>
                <a:outerShdw blurRad="38100" dist="22860" dir="5400000" algn="tl" rotWithShape="0">
                  <a:srgbClr val="000000">
                    <a:alpha val="30000"/>
                  </a:srgbClr>
                </a:outerShdw>
              </a:effectLst>
              <a:latin typeface="EPSON Pゴシック W6" panose="02000600000000000000" pitchFamily="2" charset="-128"/>
              <a:ea typeface="EPSON Pゴシック W6" panose="02000600000000000000" pitchFamily="2" charset="-128"/>
            </a:endParaRPr>
          </a:p>
          <a:p>
            <a:r>
              <a:rPr lang="ja-JP" altLang="en-US" sz="1800" b="1" dirty="0">
                <a:solidFill>
                  <a:srgbClr val="009999"/>
                </a:solidFill>
                <a:latin typeface="UD デジタル 教科書体 N-B" panose="02020700000000000000" pitchFamily="17" charset="-128"/>
                <a:ea typeface="UD デジタル 教科書体 N-B" panose="02020700000000000000" pitchFamily="17" charset="-128"/>
              </a:rPr>
              <a:t>「おっ！」と思った「あなた」は、</a:t>
            </a:r>
            <a:endParaRPr lang="en-US" altLang="ja-JP" sz="1800" b="1" dirty="0">
              <a:solidFill>
                <a:srgbClr val="009999"/>
              </a:solidFill>
              <a:latin typeface="UD デジタル 教科書体 N-B" panose="02020700000000000000" pitchFamily="17" charset="-128"/>
              <a:ea typeface="UD デジタル 教科書体 N-B" panose="02020700000000000000" pitchFamily="17" charset="-128"/>
            </a:endParaRPr>
          </a:p>
          <a:p>
            <a:r>
              <a:rPr lang="ja-JP" altLang="en-US" sz="1800" b="1" dirty="0">
                <a:solidFill>
                  <a:srgbClr val="009999"/>
                </a:solidFill>
                <a:latin typeface="UD デジタル 教科書体 N-B" panose="02020700000000000000" pitchFamily="17" charset="-128"/>
                <a:ea typeface="UD デジタル 教科書体 N-B" panose="02020700000000000000" pitchFamily="17" charset="-128"/>
              </a:rPr>
              <a:t>産総研労組ホームページを見てください</a:t>
            </a:r>
            <a:r>
              <a:rPr lang="ja-JP" altLang="en-US" sz="1800" b="1" dirty="0">
                <a:ln w="15875">
                  <a:solidFill>
                    <a:srgbClr val="FF0000"/>
                  </a:solidFill>
                  <a:prstDash val="solid"/>
                </a:ln>
                <a:solidFill>
                  <a:srgbClr val="FFFF00"/>
                </a:solidFill>
                <a:effectLst>
                  <a:outerShdw blurRad="38100" dist="22860" dir="5400000" algn="tl" rotWithShape="0">
                    <a:srgbClr val="000000">
                      <a:alpha val="30000"/>
                    </a:srgbClr>
                  </a:outerShdw>
                </a:effectLst>
                <a:latin typeface="UD デジタル 教科書体 N-B" panose="02020700000000000000" pitchFamily="17" charset="-128"/>
                <a:ea typeface="EPSON Pゴシック W6" panose="02000600000000000000" pitchFamily="2" charset="-128"/>
              </a:rPr>
              <a:t>！</a:t>
            </a:r>
            <a:endParaRPr lang="ja-JP" altLang="en-US" sz="1800" b="1" dirty="0">
              <a:ln w="15875">
                <a:solidFill>
                  <a:srgbClr val="FF0000"/>
                </a:solidFill>
                <a:prstDash val="solid"/>
              </a:ln>
              <a:solidFill>
                <a:srgbClr val="FFFF00"/>
              </a:solidFill>
              <a:effectLst>
                <a:outerShdw blurRad="38100" dist="22860" dir="5400000" algn="tl" rotWithShape="0">
                  <a:srgbClr val="000000">
                    <a:alpha val="30000"/>
                  </a:srgbClr>
                </a:outerShdw>
              </a:effectLst>
              <a:latin typeface="EPSON Pゴシック W6" panose="02000600000000000000" pitchFamily="2" charset="-128"/>
              <a:ea typeface="EPSON Pゴシック W6" panose="02000600000000000000" pitchFamily="2" charset="-128"/>
            </a:endParaRPr>
          </a:p>
        </p:txBody>
      </p:sp>
    </p:spTree>
    <p:extLst>
      <p:ext uri="{BB962C8B-B14F-4D97-AF65-F5344CB8AC3E}">
        <p14:creationId xmlns:p14="http://schemas.microsoft.com/office/powerpoint/2010/main" val="3705550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BFCEDE-78AB-B802-6708-658304BE5205}"/>
              </a:ext>
            </a:extLst>
          </p:cNvPr>
          <p:cNvSpPr>
            <a:spLocks noGrp="1"/>
          </p:cNvSpPr>
          <p:nvPr>
            <p:ph type="title"/>
          </p:nvPr>
        </p:nvSpPr>
        <p:spPr>
          <a:xfrm>
            <a:off x="428624" y="147746"/>
            <a:ext cx="8286750" cy="611981"/>
          </a:xfrm>
          <a:noFill/>
        </p:spPr>
        <p:txBody>
          <a:bodyPr>
            <a:noAutofit/>
          </a:bodyPr>
          <a:lstStyle/>
          <a:p>
            <a:pPr algn="ctr"/>
            <a:r>
              <a:rPr lang="ja-JP" altLang="en-US" sz="2700" b="1" dirty="0">
                <a:solidFill>
                  <a:srgbClr val="FF00FF"/>
                </a:solidFill>
                <a:effectLst>
                  <a:outerShdw blurRad="38100" dist="38100" dir="2700000" algn="tl">
                    <a:srgbClr val="000000">
                      <a:alpha val="43137"/>
                    </a:srgbClr>
                  </a:outerShdw>
                </a:effectLst>
                <a:highlight>
                  <a:srgbClr val="FFFF00"/>
                </a:highlight>
                <a:latin typeface="HG丸ｺﾞｼｯｸM-PRO" panose="020F0600000000000000" pitchFamily="50" charset="-128"/>
                <a:ea typeface="HG丸ｺﾞｼｯｸM-PRO" panose="020F0600000000000000" pitchFamily="50" charset="-128"/>
              </a:rPr>
              <a:t>最近の活動実績</a:t>
            </a:r>
            <a:r>
              <a:rPr lang="ja-JP" altLang="en-US" sz="2100" b="1" dirty="0">
                <a:solidFill>
                  <a:srgbClr val="FF00FF"/>
                </a:solidFill>
                <a:effectLst>
                  <a:outerShdw blurRad="38100" dist="38100" dir="2700000" algn="tl">
                    <a:srgbClr val="000000">
                      <a:alpha val="43137"/>
                    </a:srgbClr>
                  </a:outerShdw>
                </a:effectLst>
                <a:highlight>
                  <a:srgbClr val="FFFF00"/>
                </a:highlight>
                <a:latin typeface="HG丸ｺﾞｼｯｸM-PRO" panose="020F0600000000000000" pitchFamily="50" charset="-128"/>
                <a:ea typeface="HG丸ｺﾞｼｯｸM-PRO" panose="020F0600000000000000" pitchFamily="50" charset="-128"/>
              </a:rPr>
              <a:t>（産総研労組が粘り強く要求し続けた成果）</a:t>
            </a:r>
          </a:p>
        </p:txBody>
      </p:sp>
      <p:sp>
        <p:nvSpPr>
          <p:cNvPr id="3" name="コンテンツ プレースホルダー 2">
            <a:extLst>
              <a:ext uri="{FF2B5EF4-FFF2-40B4-BE49-F238E27FC236}">
                <a16:creationId xmlns:a16="http://schemas.microsoft.com/office/drawing/2014/main" id="{527BA780-233F-D06C-B388-851542166662}"/>
              </a:ext>
            </a:extLst>
          </p:cNvPr>
          <p:cNvSpPr>
            <a:spLocks noGrp="1"/>
          </p:cNvSpPr>
          <p:nvPr>
            <p:ph idx="1"/>
          </p:nvPr>
        </p:nvSpPr>
        <p:spPr>
          <a:xfrm>
            <a:off x="178227" y="859160"/>
            <a:ext cx="8787545" cy="5545103"/>
          </a:xfrm>
          <a:solidFill>
            <a:srgbClr val="CCECFF"/>
          </a:solidFill>
          <a:ln w="22225" cmpd="thickThin">
            <a:solidFill>
              <a:srgbClr val="7030A0"/>
            </a:solidFill>
            <a:prstDash val="sysDot"/>
            <a:extLst>
              <a:ext uri="{C807C97D-BFC1-408E-A445-0C87EB9F89A2}">
                <ask:lineSketchStyleProps xmlns:ask="http://schemas.microsoft.com/office/drawing/2018/sketchyshapes">
                  <ask:type>
                    <ask:lineSketchNone/>
                  </ask:type>
                </ask:lineSketchStyleProps>
              </a:ext>
            </a:extLst>
          </a:ln>
        </p:spPr>
        <p:txBody>
          <a:bodyPr spcCol="108000">
            <a:noAutofit/>
          </a:bodyPr>
          <a:lstStyle/>
          <a:p>
            <a:pPr marL="0" indent="0">
              <a:lnSpc>
                <a:spcPct val="120000"/>
              </a:lnSpc>
              <a:spcBef>
                <a:spcPts val="0"/>
              </a:spcBef>
              <a:buNone/>
            </a:pPr>
            <a:r>
              <a:rPr lang="ja-JP" altLang="en-US" sz="1800" b="1" dirty="0">
                <a:highlight>
                  <a:srgbClr val="FFFF00"/>
                </a:highlight>
                <a:latin typeface="游ゴシック" panose="020B0400000000000000" pitchFamily="50" charset="-128"/>
                <a:ea typeface="游ゴシック" panose="020B0400000000000000" pitchFamily="50" charset="-128"/>
              </a:rPr>
              <a:t>修士卒研究職員の育成支援拡充</a:t>
            </a:r>
            <a:endParaRPr lang="en-US" altLang="ja-JP" sz="1800" b="1" dirty="0">
              <a:highlight>
                <a:srgbClr val="FFFF00"/>
              </a:highlight>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・博士号取得を業務と位置づけ、博士号取得に係る費用（入学金、授業料等）を全額、所で負担することを令和</a:t>
            </a:r>
            <a:r>
              <a:rPr lang="en-US" altLang="ja-JP" sz="1400" b="1" dirty="0">
                <a:latin typeface="游ゴシック" panose="020B0400000000000000" pitchFamily="50" charset="-128"/>
                <a:ea typeface="游ゴシック" panose="020B0400000000000000" pitchFamily="50" charset="-128"/>
              </a:rPr>
              <a:t>6</a:t>
            </a:r>
            <a:r>
              <a:rPr lang="ja-JP" altLang="en-US" sz="1400" b="1" dirty="0">
                <a:latin typeface="游ゴシック" panose="020B0400000000000000" pitchFamily="50" charset="-128"/>
                <a:ea typeface="游ゴシック" panose="020B0400000000000000" pitchFamily="50" charset="-128"/>
              </a:rPr>
              <a:t>年</a:t>
            </a:r>
            <a:r>
              <a:rPr lang="en-US" altLang="ja-JP" sz="1400" b="1" dirty="0">
                <a:latin typeface="游ゴシック" panose="020B0400000000000000" pitchFamily="50" charset="-128"/>
                <a:ea typeface="游ゴシック" panose="020B0400000000000000" pitchFamily="50" charset="-128"/>
              </a:rPr>
              <a:t>4</a:t>
            </a:r>
            <a:r>
              <a:rPr lang="ja-JP" altLang="en-US" sz="1400" b="1" dirty="0">
                <a:latin typeface="游ゴシック" panose="020B0400000000000000" pitchFamily="50" charset="-128"/>
                <a:ea typeface="游ゴシック" panose="020B0400000000000000" pitchFamily="50" charset="-128"/>
              </a:rPr>
              <a:t>月より実施。</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それまでは博士号   取得は義務とせず、博士号取得に必要な通学等を業務外で実施されていた。</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zh-TW" altLang="en-US" sz="1400" b="1" dirty="0">
                <a:latin typeface="游ゴシック" panose="020B0400000000000000" pitchFamily="50" charset="-128"/>
                <a:ea typeface="游ゴシック" panose="020B0400000000000000" pitchFamily="50" charset="-128"/>
              </a:rPr>
              <a:t>（参照：</a:t>
            </a:r>
            <a:r>
              <a:rPr lang="en-US" altLang="zh-TW" sz="1400" b="1" dirty="0">
                <a:latin typeface="游ゴシック" panose="020B0400000000000000" pitchFamily="50" charset="-128"/>
                <a:ea typeface="游ゴシック" panose="020B0400000000000000" pitchFamily="50" charset="-128"/>
              </a:rPr>
              <a:t>2018</a:t>
            </a:r>
            <a:r>
              <a:rPr lang="zh-TW" altLang="en-US" sz="1400" b="1" dirty="0">
                <a:latin typeface="游ゴシック" panose="020B0400000000000000" pitchFamily="50" charset="-128"/>
                <a:ea typeface="游ゴシック" panose="020B0400000000000000" pitchFamily="50" charset="-128"/>
              </a:rPr>
              <a:t>年</a:t>
            </a:r>
            <a:r>
              <a:rPr lang="en-US" altLang="zh-TW" sz="1400" b="1" dirty="0">
                <a:latin typeface="游ゴシック" panose="020B0400000000000000" pitchFamily="50" charset="-128"/>
                <a:ea typeface="游ゴシック" panose="020B0400000000000000" pitchFamily="50" charset="-128"/>
              </a:rPr>
              <a:t>9</a:t>
            </a:r>
            <a:r>
              <a:rPr lang="zh-TW" altLang="en-US" sz="1400" b="1" dirty="0">
                <a:latin typeface="游ゴシック" panose="020B0400000000000000" pitchFamily="50" charset="-128"/>
                <a:ea typeface="游ゴシック" panose="020B0400000000000000" pitchFamily="50" charset="-128"/>
              </a:rPr>
              <a:t>月</a:t>
            </a:r>
            <a:r>
              <a:rPr lang="en-US" altLang="zh-TW" sz="1400" b="1" dirty="0">
                <a:latin typeface="游ゴシック" panose="020B0400000000000000" pitchFamily="50" charset="-128"/>
                <a:ea typeface="游ゴシック" panose="020B0400000000000000" pitchFamily="50" charset="-128"/>
              </a:rPr>
              <a:t>20</a:t>
            </a:r>
            <a:r>
              <a:rPr lang="zh-TW" altLang="en-US" sz="1400" b="1" dirty="0">
                <a:latin typeface="游ゴシック" panose="020B0400000000000000" pitchFamily="50" charset="-128"/>
                <a:ea typeface="游ゴシック" panose="020B0400000000000000" pitchFamily="50" charset="-128"/>
              </a:rPr>
              <a:t>日理事長懇談会議事録、産総研決定文書</a:t>
            </a:r>
            <a:r>
              <a:rPr lang="en-US" altLang="zh-TW" sz="1400" b="1" dirty="0">
                <a:latin typeface="游ゴシック" panose="020B0400000000000000" pitchFamily="50" charset="-128"/>
                <a:ea typeface="游ゴシック" panose="020B0400000000000000" pitchFamily="50" charset="-128"/>
              </a:rPr>
              <a:t>24-07</a:t>
            </a:r>
            <a:r>
              <a:rPr lang="zh-TW" altLang="en-US" sz="1400" b="1" dirty="0">
                <a:latin typeface="游ゴシック" panose="020B0400000000000000" pitchFamily="50" charset="-128"/>
                <a:ea typeface="游ゴシック" panose="020B0400000000000000" pitchFamily="50" charset="-128"/>
              </a:rPr>
              <a:t>）</a:t>
            </a:r>
            <a:endParaRPr lang="en-US" altLang="zh-TW"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800" b="1" dirty="0">
                <a:highlight>
                  <a:srgbClr val="FFFF00"/>
                </a:highlight>
                <a:latin typeface="游ゴシック" panose="020B0400000000000000" pitchFamily="50" charset="-128"/>
                <a:ea typeface="游ゴシック" panose="020B0400000000000000" pitchFamily="50" charset="-128"/>
              </a:rPr>
              <a:t>博士型任期付研究員（テニュアトラック型）制度廃止、パーマネント型で採用</a:t>
            </a:r>
            <a:endParaRPr lang="en-US" altLang="ja-JP" sz="1800" b="1" dirty="0">
              <a:highlight>
                <a:srgbClr val="FFFF00"/>
              </a:highlight>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・若手研究員が研究に専念できる体制を整え、優秀な人材を確保するため、博士型任期付研究員制度を廃止し、希望者をパーマネント型採用とする制度を</a:t>
            </a:r>
            <a:r>
              <a:rPr lang="en-US" altLang="ja-JP" sz="1400" b="1" dirty="0">
                <a:latin typeface="游ゴシック" panose="020B0400000000000000" pitchFamily="50" charset="-128"/>
                <a:ea typeface="游ゴシック" panose="020B0400000000000000" pitchFamily="50" charset="-128"/>
              </a:rPr>
              <a:t>2022</a:t>
            </a:r>
            <a:r>
              <a:rPr lang="ja-JP" altLang="en-US" sz="1400" b="1" dirty="0">
                <a:latin typeface="游ゴシック" panose="020B0400000000000000" pitchFamily="50" charset="-128"/>
                <a:ea typeface="游ゴシック" panose="020B0400000000000000" pitchFamily="50" charset="-128"/>
              </a:rPr>
              <a:t>年</a:t>
            </a:r>
            <a:r>
              <a:rPr lang="en-US" altLang="ja-JP" sz="1400" b="1" dirty="0">
                <a:latin typeface="游ゴシック" panose="020B0400000000000000" pitchFamily="50" charset="-128"/>
                <a:ea typeface="游ゴシック" panose="020B0400000000000000" pitchFamily="50" charset="-128"/>
              </a:rPr>
              <a:t>4</a:t>
            </a:r>
            <a:r>
              <a:rPr lang="ja-JP" altLang="en-US" sz="1400" b="1" dirty="0">
                <a:latin typeface="游ゴシック" panose="020B0400000000000000" pitchFamily="50" charset="-128"/>
                <a:ea typeface="游ゴシック" panose="020B0400000000000000" pitchFamily="50" charset="-128"/>
              </a:rPr>
              <a:t>月から実施。</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（参照：</a:t>
            </a:r>
            <a:r>
              <a:rPr lang="en-US" altLang="ja-JP" sz="1400" b="1" dirty="0">
                <a:latin typeface="游ゴシック" panose="020B0400000000000000" pitchFamily="50" charset="-128"/>
                <a:ea typeface="游ゴシック" panose="020B0400000000000000" pitchFamily="50" charset="-128"/>
              </a:rPr>
              <a:t>2020</a:t>
            </a:r>
            <a:r>
              <a:rPr lang="ja-JP" altLang="en-US" sz="1400" b="1" dirty="0">
                <a:latin typeface="游ゴシック" panose="020B0400000000000000" pitchFamily="50" charset="-128"/>
                <a:ea typeface="游ゴシック" panose="020B0400000000000000" pitchFamily="50" charset="-128"/>
              </a:rPr>
              <a:t>年春季要求交渉議事録、産総研決定文書</a:t>
            </a:r>
            <a:r>
              <a:rPr lang="en-US" altLang="ja-JP" sz="1400" b="1" dirty="0">
                <a:latin typeface="游ゴシック" panose="020B0400000000000000" pitchFamily="50" charset="-128"/>
                <a:ea typeface="游ゴシック" panose="020B0400000000000000" pitchFamily="50" charset="-128"/>
              </a:rPr>
              <a:t>22-03</a:t>
            </a:r>
            <a:r>
              <a:rPr lang="ja-JP" altLang="en-US" sz="1400" b="1" dirty="0">
                <a:latin typeface="游ゴシック" panose="020B0400000000000000" pitchFamily="50" charset="-128"/>
                <a:ea typeface="游ゴシック" panose="020B0400000000000000" pitchFamily="50" charset="-128"/>
              </a:rPr>
              <a:t>）</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800" b="1" dirty="0">
                <a:highlight>
                  <a:srgbClr val="FFFF00"/>
                </a:highlight>
                <a:latin typeface="游ゴシック" panose="020B0400000000000000" pitchFamily="50" charset="-128"/>
                <a:ea typeface="游ゴシック" panose="020B0400000000000000" pitchFamily="50" charset="-128"/>
              </a:rPr>
              <a:t>地域型任期付職員の処遇改善</a:t>
            </a:r>
            <a:endParaRPr lang="en-US" altLang="ja-JP" sz="1800" b="1" dirty="0">
              <a:highlight>
                <a:srgbClr val="FFFF00"/>
              </a:highlight>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・地域型任期付職員の採用時の処遇について、一定の職務経験を応募の条件としながら、ほぼ職務経験のない</a:t>
            </a:r>
            <a:r>
              <a:rPr lang="en-US" altLang="ja-JP" sz="1400" b="1" dirty="0">
                <a:latin typeface="游ゴシック" panose="020B0400000000000000" pitchFamily="50" charset="-128"/>
                <a:ea typeface="游ゴシック" panose="020B0400000000000000" pitchFamily="50" charset="-128"/>
              </a:rPr>
              <a:t>1</a:t>
            </a:r>
            <a:r>
              <a:rPr lang="ja-JP" altLang="en-US" sz="1400" b="1" dirty="0">
                <a:latin typeface="游ゴシック" panose="020B0400000000000000" pitchFamily="50" charset="-128"/>
                <a:ea typeface="游ゴシック" panose="020B0400000000000000" pitchFamily="50" charset="-128"/>
              </a:rPr>
              <a:t>級</a:t>
            </a:r>
            <a:r>
              <a:rPr lang="en-US" altLang="ja-JP" sz="1400" b="1" dirty="0">
                <a:latin typeface="游ゴシック" panose="020B0400000000000000" pitchFamily="50" charset="-128"/>
                <a:ea typeface="游ゴシック" panose="020B0400000000000000" pitchFamily="50" charset="-128"/>
              </a:rPr>
              <a:t>5</a:t>
            </a:r>
            <a:r>
              <a:rPr lang="ja-JP" altLang="en-US" sz="1400" b="1" dirty="0">
                <a:latin typeface="游ゴシック" panose="020B0400000000000000" pitchFamily="50" charset="-128"/>
                <a:ea typeface="游ゴシック" panose="020B0400000000000000" pitchFamily="50" charset="-128"/>
              </a:rPr>
              <a:t>号俸</a:t>
            </a:r>
            <a:r>
              <a:rPr lang="zh-TW" altLang="en-US" sz="1400" b="1" dirty="0">
                <a:latin typeface="游ゴシック" panose="020B0400000000000000" pitchFamily="50" charset="-128"/>
                <a:ea typeface="游ゴシック" panose="020B0400000000000000" pitchFamily="50" charset="-128"/>
              </a:rPr>
              <a:t>（月額約</a:t>
            </a:r>
            <a:r>
              <a:rPr lang="en-US" altLang="zh-TW" sz="1400" b="1" dirty="0">
                <a:latin typeface="游ゴシック" panose="020B0400000000000000" pitchFamily="50" charset="-128"/>
                <a:ea typeface="游ゴシック" panose="020B0400000000000000" pitchFamily="50" charset="-128"/>
              </a:rPr>
              <a:t>14</a:t>
            </a:r>
            <a:r>
              <a:rPr lang="zh-TW" altLang="en-US" sz="1400" b="1" dirty="0">
                <a:latin typeface="游ゴシック" panose="020B0400000000000000" pitchFamily="50" charset="-128"/>
                <a:ea typeface="游ゴシック" panose="020B0400000000000000" pitchFamily="50" charset="-128"/>
              </a:rPr>
              <a:t>万円）</a:t>
            </a:r>
            <a:r>
              <a:rPr lang="ja-JP" altLang="en-US" sz="1400" b="1" dirty="0">
                <a:latin typeface="游ゴシック" panose="020B0400000000000000" pitchFamily="50" charset="-128"/>
                <a:ea typeface="游ゴシック" panose="020B0400000000000000" pitchFamily="50" charset="-128"/>
              </a:rPr>
              <a:t>への格付けは、常勤職員としてはきわめて低待遇と言わざるを得ないとして、職務経験等を考慮した号俸調整を行うことを要求。</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（参照：</a:t>
            </a:r>
            <a:r>
              <a:rPr lang="en-US" altLang="ja-JP" sz="1400" b="1" dirty="0">
                <a:latin typeface="游ゴシック" panose="020B0400000000000000" pitchFamily="50" charset="-128"/>
                <a:ea typeface="游ゴシック" panose="020B0400000000000000" pitchFamily="50" charset="-128"/>
              </a:rPr>
              <a:t>2018</a:t>
            </a:r>
            <a:r>
              <a:rPr lang="ja-JP" altLang="en-US" sz="1400" b="1" dirty="0">
                <a:latin typeface="游ゴシック" panose="020B0400000000000000" pitchFamily="50" charset="-128"/>
                <a:ea typeface="游ゴシック" panose="020B0400000000000000" pitchFamily="50" charset="-128"/>
              </a:rPr>
              <a:t>年春季要求議事録、</a:t>
            </a:r>
            <a:r>
              <a:rPr lang="en-US" altLang="ja-JP" sz="1400" b="1" dirty="0">
                <a:latin typeface="游ゴシック" panose="020B0400000000000000" pitchFamily="50" charset="-128"/>
                <a:ea typeface="游ゴシック" panose="020B0400000000000000" pitchFamily="50" charset="-128"/>
              </a:rPr>
              <a:t>2019</a:t>
            </a:r>
            <a:r>
              <a:rPr lang="ja-JP" altLang="en-US" sz="1400" b="1" dirty="0">
                <a:latin typeface="游ゴシック" panose="020B0400000000000000" pitchFamily="50" charset="-128"/>
                <a:ea typeface="游ゴシック" panose="020B0400000000000000" pitchFamily="50" charset="-128"/>
              </a:rPr>
              <a:t>年春季要求議事録）</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・令和</a:t>
            </a:r>
            <a:r>
              <a:rPr lang="en-US" altLang="ja-JP" sz="1400" b="1" dirty="0">
                <a:latin typeface="游ゴシック" panose="020B0400000000000000" pitchFamily="50" charset="-128"/>
                <a:ea typeface="游ゴシック" panose="020B0400000000000000" pitchFamily="50" charset="-128"/>
              </a:rPr>
              <a:t>6</a:t>
            </a:r>
            <a:r>
              <a:rPr lang="ja-JP" altLang="en-US" sz="1400" b="1" dirty="0">
                <a:latin typeface="游ゴシック" panose="020B0400000000000000" pitchFamily="50" charset="-128"/>
                <a:ea typeface="游ゴシック" panose="020B0400000000000000" pitchFamily="50" charset="-128"/>
              </a:rPr>
              <a:t>年</a:t>
            </a:r>
            <a:r>
              <a:rPr lang="en-US" altLang="ja-JP" sz="1400" b="1" dirty="0">
                <a:latin typeface="游ゴシック" panose="020B0400000000000000" pitchFamily="50" charset="-128"/>
                <a:ea typeface="游ゴシック" panose="020B0400000000000000" pitchFamily="50" charset="-128"/>
              </a:rPr>
              <a:t>4</a:t>
            </a:r>
            <a:r>
              <a:rPr lang="ja-JP" altLang="en-US" sz="1400" b="1" dirty="0">
                <a:latin typeface="游ゴシック" panose="020B0400000000000000" pitchFamily="50" charset="-128"/>
                <a:ea typeface="游ゴシック" panose="020B0400000000000000" pitchFamily="50" charset="-128"/>
              </a:rPr>
              <a:t>月</a:t>
            </a:r>
            <a:r>
              <a:rPr lang="en-US" altLang="ja-JP" sz="1400" b="1" dirty="0">
                <a:latin typeface="游ゴシック" panose="020B0400000000000000" pitchFamily="50" charset="-128"/>
                <a:ea typeface="游ゴシック" panose="020B0400000000000000" pitchFamily="50" charset="-128"/>
              </a:rPr>
              <a:t>1</a:t>
            </a:r>
            <a:r>
              <a:rPr lang="ja-JP" altLang="en-US" sz="1400" b="1" dirty="0">
                <a:latin typeface="游ゴシック" panose="020B0400000000000000" pitchFamily="50" charset="-128"/>
                <a:ea typeface="游ゴシック" panose="020B0400000000000000" pitchFamily="50" charset="-128"/>
              </a:rPr>
              <a:t>日以降の新規採用者より現行の</a:t>
            </a:r>
            <a:r>
              <a:rPr lang="en-US" altLang="ja-JP" sz="1400" b="1" dirty="0">
                <a:latin typeface="游ゴシック" panose="020B0400000000000000" pitchFamily="50" charset="-128"/>
                <a:ea typeface="游ゴシック" panose="020B0400000000000000" pitchFamily="50" charset="-128"/>
              </a:rPr>
              <a:t>1</a:t>
            </a:r>
            <a:r>
              <a:rPr lang="ja-JP" altLang="en-US" sz="1400" b="1" dirty="0">
                <a:latin typeface="游ゴシック" panose="020B0400000000000000" pitchFamily="50" charset="-128"/>
                <a:ea typeface="游ゴシック" panose="020B0400000000000000" pitchFamily="50" charset="-128"/>
              </a:rPr>
              <a:t>級</a:t>
            </a:r>
            <a:r>
              <a:rPr lang="en-US" altLang="ja-JP" sz="1400" b="1" dirty="0">
                <a:latin typeface="游ゴシック" panose="020B0400000000000000" pitchFamily="50" charset="-128"/>
                <a:ea typeface="游ゴシック" panose="020B0400000000000000" pitchFamily="50" charset="-128"/>
              </a:rPr>
              <a:t>13</a:t>
            </a:r>
            <a:r>
              <a:rPr lang="ja-JP" altLang="en-US" sz="1400" b="1" dirty="0">
                <a:latin typeface="游ゴシック" panose="020B0400000000000000" pitchFamily="50" charset="-128"/>
                <a:ea typeface="游ゴシック" panose="020B0400000000000000" pitchFamily="50" charset="-128"/>
              </a:rPr>
              <a:t>号俸（</a:t>
            </a:r>
            <a:r>
              <a:rPr lang="en-US" altLang="ja-JP" sz="1400" b="1" dirty="0">
                <a:latin typeface="游ゴシック" panose="020B0400000000000000" pitchFamily="50" charset="-128"/>
                <a:ea typeface="游ゴシック" panose="020B0400000000000000" pitchFamily="50" charset="-128"/>
              </a:rPr>
              <a:t>159,800</a:t>
            </a:r>
            <a:r>
              <a:rPr lang="ja-JP" altLang="en-US" sz="1400" b="1" dirty="0">
                <a:latin typeface="游ゴシック" panose="020B0400000000000000" pitchFamily="50" charset="-128"/>
                <a:ea typeface="游ゴシック" panose="020B0400000000000000" pitchFamily="50" charset="-128"/>
              </a:rPr>
              <a:t>円→</a:t>
            </a:r>
            <a:r>
              <a:rPr lang="en-US" altLang="ja-JP" sz="1400" b="1" dirty="0">
                <a:latin typeface="游ゴシック" panose="020B0400000000000000" pitchFamily="50" charset="-128"/>
                <a:ea typeface="游ゴシック" panose="020B0400000000000000" pitchFamily="50" charset="-128"/>
              </a:rPr>
              <a:t>2</a:t>
            </a:r>
            <a:r>
              <a:rPr lang="ja-JP" altLang="en-US" sz="1400" b="1" dirty="0">
                <a:latin typeface="游ゴシック" panose="020B0400000000000000" pitchFamily="50" charset="-128"/>
                <a:ea typeface="游ゴシック" panose="020B0400000000000000" pitchFamily="50" charset="-128"/>
              </a:rPr>
              <a:t>月以降：</a:t>
            </a:r>
            <a:r>
              <a:rPr lang="en-US" altLang="ja-JP" sz="1400" b="1" dirty="0">
                <a:latin typeface="游ゴシック" panose="020B0400000000000000" pitchFamily="50" charset="-128"/>
                <a:ea typeface="游ゴシック" panose="020B0400000000000000" pitchFamily="50" charset="-128"/>
              </a:rPr>
              <a:t>171,900</a:t>
            </a:r>
            <a:r>
              <a:rPr lang="ja-JP" altLang="en-US" sz="1400" b="1" dirty="0">
                <a:latin typeface="游ゴシック" panose="020B0400000000000000" pitchFamily="50" charset="-128"/>
                <a:ea typeface="游ゴシック" panose="020B0400000000000000" pitchFamily="50" charset="-128"/>
              </a:rPr>
              <a:t>円）から</a:t>
            </a:r>
            <a:r>
              <a:rPr lang="en-US" altLang="ja-JP" sz="1400" b="1" dirty="0">
                <a:latin typeface="游ゴシック" panose="020B0400000000000000" pitchFamily="50" charset="-128"/>
                <a:ea typeface="游ゴシック" panose="020B0400000000000000" pitchFamily="50" charset="-128"/>
              </a:rPr>
              <a:t>1</a:t>
            </a:r>
            <a:r>
              <a:rPr lang="ja-JP" altLang="en-US" sz="1400" b="1" dirty="0">
                <a:latin typeface="游ゴシック" panose="020B0400000000000000" pitchFamily="50" charset="-128"/>
                <a:ea typeface="游ゴシック" panose="020B0400000000000000" pitchFamily="50" charset="-128"/>
              </a:rPr>
              <a:t>級</a:t>
            </a:r>
            <a:r>
              <a:rPr lang="en-US" altLang="ja-JP" sz="1400" b="1" dirty="0">
                <a:latin typeface="游ゴシック" panose="020B0400000000000000" pitchFamily="50" charset="-128"/>
                <a:ea typeface="游ゴシック" panose="020B0400000000000000" pitchFamily="50" charset="-128"/>
              </a:rPr>
              <a:t>17</a:t>
            </a:r>
            <a:r>
              <a:rPr lang="ja-JP" altLang="en-US" sz="1400" b="1">
                <a:latin typeface="游ゴシック" panose="020B0400000000000000" pitchFamily="50" charset="-128"/>
                <a:ea typeface="游ゴシック" panose="020B0400000000000000" pitchFamily="50" charset="-128"/>
              </a:rPr>
              <a:t>号俸（</a:t>
            </a:r>
            <a:r>
              <a:rPr lang="en-US" altLang="ja-JP" sz="1400" b="1" dirty="0">
                <a:latin typeface="游ゴシック" panose="020B0400000000000000" pitchFamily="50" charset="-128"/>
                <a:ea typeface="游ゴシック" panose="020B0400000000000000" pitchFamily="50" charset="-128"/>
              </a:rPr>
              <a:t>166,100</a:t>
            </a:r>
            <a:r>
              <a:rPr lang="ja-JP" altLang="en-US" sz="1400" b="1" dirty="0">
                <a:latin typeface="游ゴシック" panose="020B0400000000000000" pitchFamily="50" charset="-128"/>
                <a:ea typeface="游ゴシック" panose="020B0400000000000000" pitchFamily="50" charset="-128"/>
              </a:rPr>
              <a:t>円→</a:t>
            </a:r>
            <a:r>
              <a:rPr lang="en-US" altLang="ja-JP" sz="1400" b="1" dirty="0">
                <a:latin typeface="游ゴシック" panose="020B0400000000000000" pitchFamily="50" charset="-128"/>
                <a:ea typeface="游ゴシック" panose="020B0400000000000000" pitchFamily="50" charset="-128"/>
              </a:rPr>
              <a:t>2</a:t>
            </a:r>
            <a:r>
              <a:rPr lang="ja-JP" altLang="en-US" sz="1400" b="1" dirty="0">
                <a:latin typeface="游ゴシック" panose="020B0400000000000000" pitchFamily="50" charset="-128"/>
                <a:ea typeface="游ゴシック" panose="020B0400000000000000" pitchFamily="50" charset="-128"/>
              </a:rPr>
              <a:t>月以降：</a:t>
            </a:r>
            <a:r>
              <a:rPr lang="en-US" altLang="ja-JP" sz="1400" b="1" dirty="0">
                <a:latin typeface="游ゴシック" panose="020B0400000000000000" pitchFamily="50" charset="-128"/>
                <a:ea typeface="游ゴシック" panose="020B0400000000000000" pitchFamily="50" charset="-128"/>
              </a:rPr>
              <a:t>179,300</a:t>
            </a:r>
            <a:r>
              <a:rPr lang="ja-JP" altLang="en-US" sz="1400" b="1" dirty="0">
                <a:latin typeface="游ゴシック" panose="020B0400000000000000" pitchFamily="50" charset="-128"/>
                <a:ea typeface="游ゴシック" panose="020B0400000000000000" pitchFamily="50" charset="-128"/>
              </a:rPr>
              <a:t>円）へ変更。</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（参照：「地域型任期付職員の処遇の見直しについて</a:t>
            </a:r>
            <a:r>
              <a:rPr lang="en-US" altLang="ja-JP" sz="1400" b="1" dirty="0">
                <a:latin typeface="游ゴシック" panose="020B0400000000000000" pitchFamily="50" charset="-128"/>
                <a:ea typeface="游ゴシック" panose="020B0400000000000000" pitchFamily="50" charset="-128"/>
              </a:rPr>
              <a:t>(</a:t>
            </a:r>
            <a:r>
              <a:rPr lang="ja-JP" altLang="en-US" sz="1400" b="1" dirty="0">
                <a:latin typeface="游ゴシック" panose="020B0400000000000000" pitchFamily="50" charset="-128"/>
                <a:ea typeface="游ゴシック" panose="020B0400000000000000" pitchFamily="50" charset="-128"/>
              </a:rPr>
              <a:t>令和</a:t>
            </a:r>
            <a:r>
              <a:rPr lang="en-US" altLang="ja-JP" sz="1400" b="1" dirty="0">
                <a:latin typeface="游ゴシック" panose="020B0400000000000000" pitchFamily="50" charset="-128"/>
                <a:ea typeface="游ゴシック" panose="020B0400000000000000" pitchFamily="50" charset="-128"/>
              </a:rPr>
              <a:t>6</a:t>
            </a:r>
            <a:r>
              <a:rPr lang="ja-JP" altLang="en-US" sz="1400" b="1" dirty="0">
                <a:latin typeface="游ゴシック" panose="020B0400000000000000" pitchFamily="50" charset="-128"/>
                <a:ea typeface="游ゴシック" panose="020B0400000000000000" pitchFamily="50" charset="-128"/>
              </a:rPr>
              <a:t>年</a:t>
            </a:r>
            <a:r>
              <a:rPr lang="en-US" altLang="ja-JP" sz="1400" b="1" dirty="0">
                <a:latin typeface="游ゴシック" panose="020B0400000000000000" pitchFamily="50" charset="-128"/>
                <a:ea typeface="游ゴシック" panose="020B0400000000000000" pitchFamily="50" charset="-128"/>
              </a:rPr>
              <a:t>2</a:t>
            </a:r>
            <a:r>
              <a:rPr lang="ja-JP" altLang="en-US" sz="1400" b="1" dirty="0">
                <a:latin typeface="游ゴシック" panose="020B0400000000000000" pitchFamily="50" charset="-128"/>
                <a:ea typeface="游ゴシック" panose="020B0400000000000000" pitchFamily="50" charset="-128"/>
              </a:rPr>
              <a:t>月</a:t>
            </a:r>
            <a:r>
              <a:rPr lang="en-US" altLang="ja-JP" sz="1400" b="1" dirty="0">
                <a:latin typeface="游ゴシック" panose="020B0400000000000000" pitchFamily="50" charset="-128"/>
                <a:ea typeface="游ゴシック" panose="020B0400000000000000" pitchFamily="50" charset="-128"/>
              </a:rPr>
              <a:t>13</a:t>
            </a:r>
            <a:r>
              <a:rPr lang="ja-JP" altLang="en-US" sz="1400" b="1" dirty="0">
                <a:latin typeface="游ゴシック" panose="020B0400000000000000" pitchFamily="50" charset="-128"/>
                <a:ea typeface="游ゴシック" panose="020B0400000000000000" pitchFamily="50" charset="-128"/>
              </a:rPr>
              <a:t>日総務本部</a:t>
            </a:r>
            <a:r>
              <a:rPr lang="en-US" altLang="ja-JP" sz="1400" b="1" dirty="0">
                <a:latin typeface="游ゴシック" panose="020B0400000000000000" pitchFamily="50" charset="-128"/>
                <a:ea typeface="游ゴシック" panose="020B0400000000000000" pitchFamily="50" charset="-128"/>
              </a:rPr>
              <a:t>DEI</a:t>
            </a:r>
            <a:r>
              <a:rPr lang="ja-JP" altLang="en-US" sz="1400" b="1" dirty="0">
                <a:latin typeface="游ゴシック" panose="020B0400000000000000" pitchFamily="50" charset="-128"/>
                <a:ea typeface="游ゴシック" panose="020B0400000000000000" pitchFamily="50" charset="-128"/>
              </a:rPr>
              <a:t>人事部</a:t>
            </a:r>
            <a:r>
              <a:rPr lang="en-US" altLang="ja-JP" sz="1400" b="1" dirty="0">
                <a:latin typeface="游ゴシック" panose="020B0400000000000000" pitchFamily="50" charset="-128"/>
                <a:ea typeface="游ゴシック" panose="020B0400000000000000" pitchFamily="50" charset="-128"/>
              </a:rPr>
              <a:t>)</a:t>
            </a:r>
            <a:r>
              <a:rPr lang="ja-JP" altLang="en-US" sz="1400" b="1" dirty="0">
                <a:latin typeface="游ゴシック" panose="020B0400000000000000" pitchFamily="50" charset="-128"/>
                <a:ea typeface="游ゴシック" panose="020B0400000000000000" pitchFamily="50" charset="-128"/>
              </a:rPr>
              <a:t>」）</a:t>
            </a:r>
            <a:r>
              <a:rPr lang="ja-JP" altLang="en-US" sz="1600" b="1" dirty="0">
                <a:latin typeface="游ゴシック" panose="020B0400000000000000" pitchFamily="50" charset="-128"/>
                <a:ea typeface="游ゴシック" panose="020B0400000000000000" pitchFamily="50" charset="-128"/>
              </a:rPr>
              <a:t>　</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800" b="1" dirty="0">
                <a:highlight>
                  <a:srgbClr val="FFFF00"/>
                </a:highlight>
                <a:latin typeface="游ゴシック" panose="020B0400000000000000" pitchFamily="50" charset="-128"/>
                <a:ea typeface="游ゴシック" panose="020B0400000000000000" pitchFamily="50" charset="-128"/>
              </a:rPr>
              <a:t>定年引上げ対象者（キャリア職員）の研究業務の確保</a:t>
            </a:r>
            <a:endParaRPr lang="en-US" altLang="ja-JP" sz="1800" b="1" dirty="0">
              <a:highlight>
                <a:srgbClr val="FFFF00"/>
              </a:highlight>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キャリア職員制度が導入され、キャリアリサーチャー（研究支援型）として研究業務が可能となった。</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（参照：「キャリア職員に異動される皆様へ（令和</a:t>
            </a:r>
            <a:r>
              <a:rPr lang="en-US" altLang="ja-JP" sz="1400" b="1" dirty="0">
                <a:latin typeface="游ゴシック" panose="020B0400000000000000" pitchFamily="50" charset="-128"/>
                <a:ea typeface="游ゴシック" panose="020B0400000000000000" pitchFamily="50" charset="-128"/>
              </a:rPr>
              <a:t>6</a:t>
            </a:r>
            <a:r>
              <a:rPr lang="ja-JP" altLang="en-US" sz="1400" b="1" dirty="0">
                <a:latin typeface="游ゴシック" panose="020B0400000000000000" pitchFamily="50" charset="-128"/>
                <a:ea typeface="游ゴシック" panose="020B0400000000000000" pitchFamily="50" charset="-128"/>
              </a:rPr>
              <a:t>年</a:t>
            </a:r>
            <a:r>
              <a:rPr lang="en-US" altLang="ja-JP" sz="1400" b="1" dirty="0">
                <a:latin typeface="游ゴシック" panose="020B0400000000000000" pitchFamily="50" charset="-128"/>
                <a:ea typeface="游ゴシック" panose="020B0400000000000000" pitchFamily="50" charset="-128"/>
              </a:rPr>
              <a:t>3</a:t>
            </a:r>
            <a:r>
              <a:rPr lang="ja-JP" altLang="en-US" sz="1400" b="1" dirty="0">
                <a:latin typeface="游ゴシック" panose="020B0400000000000000" pitchFamily="50" charset="-128"/>
                <a:ea typeface="游ゴシック" panose="020B0400000000000000" pitchFamily="50" charset="-128"/>
              </a:rPr>
              <a:t>月</a:t>
            </a:r>
            <a:r>
              <a:rPr lang="en-US" altLang="ja-JP" sz="1400" b="1" dirty="0">
                <a:latin typeface="游ゴシック" panose="020B0400000000000000" pitchFamily="50" charset="-128"/>
                <a:ea typeface="游ゴシック" panose="020B0400000000000000" pitchFamily="50" charset="-128"/>
              </a:rPr>
              <a:t>DEI</a:t>
            </a:r>
            <a:r>
              <a:rPr lang="ja-JP" altLang="en-US" sz="1400" b="1" dirty="0">
                <a:latin typeface="游ゴシック" panose="020B0400000000000000" pitchFamily="50" charset="-128"/>
                <a:ea typeface="游ゴシック" panose="020B0400000000000000" pitchFamily="50" charset="-128"/>
              </a:rPr>
              <a:t>人事部）」</a:t>
            </a: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ja-JP" altLang="en-US" sz="16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723008862"/>
      </p:ext>
    </p:extLst>
  </p:cSld>
  <p:clrMapOvr>
    <a:masterClrMapping/>
  </p:clrMapOvr>
</p:sld>
</file>

<file path=ppt/theme/theme1.xml><?xml version="1.0" encoding="utf-8"?>
<a:theme xmlns:a="http://schemas.openxmlformats.org/drawingml/2006/main" name="Office テーマ">
  <a:themeElements>
    <a:clrScheme name="ユーザー定義 2">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532</Words>
  <Application>Microsoft Office PowerPoint</Application>
  <PresentationFormat>画面に合わせる (4:3)</PresentationFormat>
  <Paragraphs>35</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EPSON Pゴシック W6</vt:lpstr>
      <vt:lpstr>HG丸ｺﾞｼｯｸM-PRO</vt:lpstr>
      <vt:lpstr>UD デジタル 教科書体 N-B</vt:lpstr>
      <vt:lpstr>游ゴシック</vt:lpstr>
      <vt:lpstr>Arial</vt:lpstr>
      <vt:lpstr>Calibri</vt:lpstr>
      <vt:lpstr>Calibri Light</vt:lpstr>
      <vt:lpstr>Office テーマ</vt:lpstr>
      <vt:lpstr>PowerPoint プレゼンテーション</vt:lpstr>
      <vt:lpstr>最近の活動実績（産総研労組が粘り強く要求し続けた成果）</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AISTLU1</dc:creator>
  <cp:lastModifiedBy>知子 木下</cp:lastModifiedBy>
  <cp:revision>164</cp:revision>
  <cp:lastPrinted>2023-03-23T02:57:21Z</cp:lastPrinted>
  <dcterms:created xsi:type="dcterms:W3CDTF">2020-01-22T04:12:29Z</dcterms:created>
  <dcterms:modified xsi:type="dcterms:W3CDTF">2025-03-24T10:18:43Z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dc55989-3c9e-4466-8514-eac6f80f6373_Enabled">
    <vt:lpwstr>true</vt:lpwstr>
  </property>
  <property fmtid="{D5CDD505-2E9C-101B-9397-08002B2CF9AE}" pid="3" name="MSIP_Label_ddc55989-3c9e-4466-8514-eac6f80f6373_SetDate">
    <vt:lpwstr>2022-02-04T09:33:14Z</vt:lpwstr>
  </property>
  <property fmtid="{D5CDD505-2E9C-101B-9397-08002B2CF9AE}" pid="4" name="MSIP_Label_ddc55989-3c9e-4466-8514-eac6f80f6373_Method">
    <vt:lpwstr>Privileged</vt:lpwstr>
  </property>
  <property fmtid="{D5CDD505-2E9C-101B-9397-08002B2CF9AE}" pid="5" name="MSIP_Label_ddc55989-3c9e-4466-8514-eac6f80f6373_Name">
    <vt:lpwstr>ddc55989-3c9e-4466-8514-eac6f80f6373</vt:lpwstr>
  </property>
  <property fmtid="{D5CDD505-2E9C-101B-9397-08002B2CF9AE}" pid="6" name="MSIP_Label_ddc55989-3c9e-4466-8514-eac6f80f6373_SiteId">
    <vt:lpwstr>18a7fec8-652f-409b-8369-272d9ce80620</vt:lpwstr>
  </property>
  <property fmtid="{D5CDD505-2E9C-101B-9397-08002B2CF9AE}" pid="7" name="MSIP_Label_ddc55989-3c9e-4466-8514-eac6f80f6373_ActionId">
    <vt:lpwstr>64eb1c58-1ac9-4d83-9faf-6dc1509a32b3</vt:lpwstr>
  </property>
  <property fmtid="{D5CDD505-2E9C-101B-9397-08002B2CF9AE}" pid="8" name="MSIP_Label_ddc55989-3c9e-4466-8514-eac6f80f6373_ContentBits">
    <vt:lpwstr>0</vt:lpwstr>
  </property>
</Properties>
</file>