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1" r:id="rId1"/>
    <p:sldMasterId id="2147483648" r:id="rId2"/>
  </p:sldMasterIdLst>
  <p:notesMasterIdLst>
    <p:notesMasterId r:id="rId22"/>
  </p:notesMasterIdLst>
  <p:handoutMasterIdLst>
    <p:handoutMasterId r:id="rId23"/>
  </p:handoutMasterIdLst>
  <p:sldIdLst>
    <p:sldId id="302" r:id="rId3"/>
    <p:sldId id="339" r:id="rId4"/>
    <p:sldId id="336" r:id="rId5"/>
    <p:sldId id="309" r:id="rId6"/>
    <p:sldId id="305" r:id="rId7"/>
    <p:sldId id="323" r:id="rId8"/>
    <p:sldId id="334" r:id="rId9"/>
    <p:sldId id="256" r:id="rId10"/>
    <p:sldId id="308" r:id="rId11"/>
    <p:sldId id="299" r:id="rId12"/>
    <p:sldId id="313" r:id="rId13"/>
    <p:sldId id="261" r:id="rId14"/>
    <p:sldId id="263" r:id="rId15"/>
    <p:sldId id="311" r:id="rId16"/>
    <p:sldId id="312" r:id="rId17"/>
    <p:sldId id="285" r:id="rId18"/>
    <p:sldId id="274" r:id="rId19"/>
    <p:sldId id="310" r:id="rId20"/>
    <p:sldId id="322" r:id="rId2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FF66FF"/>
    <a:srgbClr val="FFCCFF"/>
    <a:srgbClr val="C55A11"/>
    <a:srgbClr val="7030A0"/>
    <a:srgbClr val="FF00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7357" autoAdjust="0"/>
    <p:restoredTop sz="89984"/>
  </p:normalViewPr>
  <p:slideViewPr>
    <p:cSldViewPr snapToGrid="0">
      <p:cViewPr varScale="1">
        <p:scale>
          <a:sx n="67" d="100"/>
          <a:sy n="67" d="100"/>
        </p:scale>
        <p:origin x="331" y="53"/>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B8DB6730-57D0-460E-9F39-585B43814AB3}"/>
              </a:ext>
            </a:extLst>
          </p:cNvPr>
          <p:cNvSpPr>
            <a:spLocks noGrp="1"/>
          </p:cNvSpPr>
          <p:nvPr>
            <p:ph type="hdr" sz="quarter"/>
          </p:nvPr>
        </p:nvSpPr>
        <p:spPr>
          <a:xfrm>
            <a:off x="0" y="1"/>
            <a:ext cx="2945448" cy="497838"/>
          </a:xfrm>
          <a:prstGeom prst="rect">
            <a:avLst/>
          </a:prstGeom>
        </p:spPr>
        <p:txBody>
          <a:bodyPr vert="horz" lIns="91312" tIns="45656" rIns="91312" bIns="45656"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181706A7-508E-4964-9445-8E5309C64F70}"/>
              </a:ext>
            </a:extLst>
          </p:cNvPr>
          <p:cNvSpPr>
            <a:spLocks noGrp="1"/>
          </p:cNvSpPr>
          <p:nvPr>
            <p:ph type="dt" sz="quarter" idx="1"/>
          </p:nvPr>
        </p:nvSpPr>
        <p:spPr>
          <a:xfrm>
            <a:off x="3850643" y="1"/>
            <a:ext cx="2945448" cy="497838"/>
          </a:xfrm>
          <a:prstGeom prst="rect">
            <a:avLst/>
          </a:prstGeom>
        </p:spPr>
        <p:txBody>
          <a:bodyPr vert="horz" lIns="91312" tIns="45656" rIns="91312" bIns="45656" rtlCol="0"/>
          <a:lstStyle>
            <a:lvl1pPr algn="r">
              <a:defRPr sz="1200"/>
            </a:lvl1pPr>
          </a:lstStyle>
          <a:p>
            <a:fld id="{FE461E31-330E-47B7-9510-3D71382AB6E0}" type="datetimeFigureOut">
              <a:rPr kumimoji="1" lang="ja-JP" altLang="en-US" smtClean="0"/>
              <a:t>2025/3/24</a:t>
            </a:fld>
            <a:endParaRPr kumimoji="1" lang="ja-JP" altLang="en-US"/>
          </a:p>
        </p:txBody>
      </p:sp>
      <p:sp>
        <p:nvSpPr>
          <p:cNvPr id="4" name="フッター プレースホルダー 3">
            <a:extLst>
              <a:ext uri="{FF2B5EF4-FFF2-40B4-BE49-F238E27FC236}">
                <a16:creationId xmlns:a16="http://schemas.microsoft.com/office/drawing/2014/main" id="{93314B78-1367-4977-BA5A-C81F3B4B358B}"/>
              </a:ext>
            </a:extLst>
          </p:cNvPr>
          <p:cNvSpPr>
            <a:spLocks noGrp="1"/>
          </p:cNvSpPr>
          <p:nvPr>
            <p:ph type="ftr" sz="quarter" idx="2"/>
          </p:nvPr>
        </p:nvSpPr>
        <p:spPr>
          <a:xfrm>
            <a:off x="0" y="9428800"/>
            <a:ext cx="2945448" cy="497838"/>
          </a:xfrm>
          <a:prstGeom prst="rect">
            <a:avLst/>
          </a:prstGeom>
        </p:spPr>
        <p:txBody>
          <a:bodyPr vert="horz" lIns="91312" tIns="45656" rIns="91312" bIns="45656"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CA93C44-1E6F-496F-8210-196A980BA20B}"/>
              </a:ext>
            </a:extLst>
          </p:cNvPr>
          <p:cNvSpPr>
            <a:spLocks noGrp="1"/>
          </p:cNvSpPr>
          <p:nvPr>
            <p:ph type="sldNum" sz="quarter" idx="3"/>
          </p:nvPr>
        </p:nvSpPr>
        <p:spPr>
          <a:xfrm>
            <a:off x="3850643" y="9428800"/>
            <a:ext cx="2945448" cy="497838"/>
          </a:xfrm>
          <a:prstGeom prst="rect">
            <a:avLst/>
          </a:prstGeom>
        </p:spPr>
        <p:txBody>
          <a:bodyPr vert="horz" lIns="91312" tIns="45656" rIns="91312" bIns="45656" rtlCol="0" anchor="b"/>
          <a:lstStyle>
            <a:lvl1pPr algn="r">
              <a:defRPr sz="1200"/>
            </a:lvl1pPr>
          </a:lstStyle>
          <a:p>
            <a:fld id="{452367FA-A07D-4FDB-8816-D7A47F54811D}" type="slidenum">
              <a:rPr kumimoji="1" lang="ja-JP" altLang="en-US" smtClean="0"/>
              <a:t>‹#›</a:t>
            </a:fld>
            <a:endParaRPr kumimoji="1" lang="ja-JP" altLang="en-US"/>
          </a:p>
        </p:txBody>
      </p:sp>
    </p:spTree>
    <p:extLst>
      <p:ext uri="{BB962C8B-B14F-4D97-AF65-F5344CB8AC3E}">
        <p14:creationId xmlns:p14="http://schemas.microsoft.com/office/powerpoint/2010/main" val="5718340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31" tIns="45715" rIns="91431" bIns="45715" rtlCol="0"/>
          <a:lstStyle>
            <a:lvl1pPr algn="r">
              <a:defRPr sz="1200"/>
            </a:lvl1pPr>
          </a:lstStyle>
          <a:p>
            <a:fld id="{58022845-36A6-4E59-ABB6-80D4CF6E35DE}"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79451" y="4776789"/>
            <a:ext cx="5438775" cy="3908425"/>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31" tIns="45715" rIns="91431" bIns="45715" rtlCol="0" anchor="b"/>
          <a:lstStyle>
            <a:lvl1pPr algn="r">
              <a:defRPr sz="1200"/>
            </a:lvl1pPr>
          </a:lstStyle>
          <a:p>
            <a:fld id="{F60FEF86-6982-4612-9309-8ABB4EFD0806}" type="slidenum">
              <a:rPr kumimoji="1" lang="ja-JP" altLang="en-US" smtClean="0"/>
              <a:t>‹#›</a:t>
            </a:fld>
            <a:endParaRPr kumimoji="1" lang="ja-JP" altLang="en-US"/>
          </a:p>
        </p:txBody>
      </p:sp>
    </p:spTree>
    <p:extLst>
      <p:ext uri="{BB962C8B-B14F-4D97-AF65-F5344CB8AC3E}">
        <p14:creationId xmlns:p14="http://schemas.microsoft.com/office/powerpoint/2010/main" val="81311084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886DA4-7EA0-4A9A-BD39-E3379465F3E5}" type="slidenum">
              <a:rPr kumimoji="1" lang="ja-JP" altLang="en-US" smtClean="0"/>
              <a:t>1</a:t>
            </a:fld>
            <a:endParaRPr kumimoji="1" lang="ja-JP" altLang="en-US"/>
          </a:p>
        </p:txBody>
      </p:sp>
    </p:spTree>
    <p:extLst>
      <p:ext uri="{BB962C8B-B14F-4D97-AF65-F5344CB8AC3E}">
        <p14:creationId xmlns:p14="http://schemas.microsoft.com/office/powerpoint/2010/main" val="3071562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5886DA4-7EA0-4A9A-BD39-E3379465F3E5}" type="slidenum">
              <a:rPr kumimoji="1" lang="ja-JP" altLang="en-US" smtClean="0"/>
              <a:t>3</a:t>
            </a:fld>
            <a:endParaRPr kumimoji="1" lang="ja-JP" altLang="en-US"/>
          </a:p>
        </p:txBody>
      </p:sp>
    </p:spTree>
    <p:extLst>
      <p:ext uri="{BB962C8B-B14F-4D97-AF65-F5344CB8AC3E}">
        <p14:creationId xmlns:p14="http://schemas.microsoft.com/office/powerpoint/2010/main" val="2043199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471473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6CB19E3-F5F2-42AF-B8CF-5E6FF116CEE2}" type="datetime1">
              <a:rPr lang="en-US" altLang="ja-JP"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056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719B5F6-F499-4A05-9AF9-06187EE7EB98}" type="datetime1">
              <a:rPr lang="en-US" altLang="ja-JP"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1987909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36ACD88-4A99-4BA0-A8AB-06E8F99FA4E9}" type="datetime1">
              <a:rPr lang="en-US" altLang="ja-JP"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9885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390030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0E5E457-A973-47C0-B351-44DB19D6C434}" type="datetime1">
              <a:rPr lang="en-US" altLang="ja-JP"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506541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76F0F88-D502-49EC-8688-21C351FAE6E9}" type="datetime1">
              <a:rPr lang="en-US" altLang="ja-JP" smtClean="0"/>
              <a:t>3/24/2025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16040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2A1D9FB-8E71-4741-894D-A4764D764B84}" type="datetime1">
              <a:rPr lang="en-US" altLang="ja-JP"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4374952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F7D37FE-ADBE-4EE2-93FD-F7EFCC47B704}" type="datetime1">
              <a:rPr lang="en-US" altLang="ja-JP" smtClean="0"/>
              <a:t>3/24/2025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8297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0DA8B62-E0EF-4D60-862C-3A15566C7737}" type="datetime1">
              <a:rPr lang="en-US" altLang="ja-JP" smtClean="0"/>
              <a:t>3/24/2025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04656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523DAD-C5EC-49FC-8E17-0EF3F2E6326E}" type="datetime1">
              <a:rPr lang="en-US" altLang="ja-JP" smtClean="0"/>
              <a:t>3/24/2025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8740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B51CC8D-C340-4159-A842-71DBCDEB5C4D}" type="datetime1">
              <a:rPr lang="en-US" altLang="ja-JP"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171317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830605F-D379-46B0-8F60-729EEDEC851A}" type="datetime1">
              <a:rPr lang="en-US" altLang="ja-JP" smtClean="0"/>
              <a:t>3/24/2025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51842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7AE3BE-DB4F-4903-9BD4-350260406C34}" type="datetime1">
              <a:rPr lang="en-US" altLang="ja-JP" smtClean="0"/>
              <a:t>3/24/2025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24162867"/>
      </p:ext>
    </p:extLst>
  </p:cSld>
  <p:clrMap bg1="lt1" tx1="dk1" bg2="lt2" tx2="dk2" accent1="accent1" accent2="accent2" accent3="accent3" accent4="accent4" accent5="accent5" accent6="accent6" hlink="hlink" folHlink="folHlink"/>
  <p:sldLayoutIdLst>
    <p:sldLayoutId id="2147483802" r:id="rId1"/>
    <p:sldLayoutId id="2147483803" r:id="rId2"/>
    <p:sldLayoutId id="2147483804" r:id="rId3"/>
    <p:sldLayoutId id="2147483805" r:id="rId4"/>
    <p:sldLayoutId id="2147483806" r:id="rId5"/>
    <p:sldLayoutId id="2147483807" r:id="rId6"/>
    <p:sldLayoutId id="2147483808" r:id="rId7"/>
    <p:sldLayoutId id="2147483809" r:id="rId8"/>
    <p:sldLayoutId id="2147483810" r:id="rId9"/>
    <p:sldLayoutId id="2147483811" r:id="rId10"/>
    <p:sldLayoutId id="21474838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ADA423-A99B-48B7-876D-1004AA3B8F34}" type="datetimeFigureOut">
              <a:rPr kumimoji="1" lang="ja-JP" altLang="en-US" smtClean="0"/>
              <a:t>2025/3/24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33BB-5AA7-4644-BAA6-9438D7F52B62}" type="slidenum">
              <a:rPr kumimoji="1" lang="ja-JP" altLang="en-US" smtClean="0"/>
              <a:t>‹#›</a:t>
            </a:fld>
            <a:endParaRPr kumimoji="1" lang="ja-JP" altLang="en-US"/>
          </a:p>
        </p:txBody>
      </p:sp>
    </p:spTree>
    <p:extLst>
      <p:ext uri="{BB962C8B-B14F-4D97-AF65-F5344CB8AC3E}">
        <p14:creationId xmlns:p14="http://schemas.microsoft.com/office/powerpoint/2010/main" val="2370138475"/>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85894" cy="6898392"/>
          </a:xfrm>
          <a:prstGeom prst="rect">
            <a:avLst/>
          </a:prstGeom>
        </p:spPr>
      </p:pic>
      <p:sp>
        <p:nvSpPr>
          <p:cNvPr id="5" name="テキスト ボックス 4"/>
          <p:cNvSpPr txBox="1"/>
          <p:nvPr/>
        </p:nvSpPr>
        <p:spPr>
          <a:xfrm>
            <a:off x="550337" y="2567110"/>
            <a:ext cx="8085220" cy="769441"/>
          </a:xfrm>
          <a:prstGeom prst="rect">
            <a:avLst/>
          </a:prstGeom>
          <a:noFill/>
        </p:spPr>
        <p:txBody>
          <a:bodyPr wrap="square" rtlCol="0">
            <a:spAutoFit/>
          </a:bodyPr>
          <a:lstStyle/>
          <a:p>
            <a:r>
              <a:rPr lang="ja-JP" altLang="ja-JP" sz="4400" dirty="0">
                <a:solidFill>
                  <a:srgbClr val="FF33CC"/>
                </a:solidFill>
                <a:latin typeface="UD デジタル 教科書体 N-B" panose="02020700000000000000" pitchFamily="17" charset="-128"/>
                <a:ea typeface="UD デジタル 教科書体 N-B" panose="02020700000000000000" pitchFamily="17" charset="-128"/>
              </a:rPr>
              <a:t>ご入所おめでとうございます！</a:t>
            </a:r>
          </a:p>
        </p:txBody>
      </p:sp>
      <p:sp>
        <p:nvSpPr>
          <p:cNvPr id="6" name="テキスト ボックス 5"/>
          <p:cNvSpPr txBox="1"/>
          <p:nvPr/>
        </p:nvSpPr>
        <p:spPr>
          <a:xfrm>
            <a:off x="1038346" y="3336551"/>
            <a:ext cx="6811480" cy="1107996"/>
          </a:xfrm>
          <a:prstGeom prst="rect">
            <a:avLst/>
          </a:prstGeom>
          <a:noFill/>
          <a:effectLst/>
        </p:spPr>
        <p:txBody>
          <a:bodyPr wrap="none" rtlCol="0">
            <a:spAutoFit/>
          </a:bodyPr>
          <a:lstStyle/>
          <a:p>
            <a:r>
              <a:rPr lang="ja-JP" altLang="en-US" sz="6600" dirty="0">
                <a:ln>
                  <a:solidFill>
                    <a:schemeClr val="accent1"/>
                  </a:solidFill>
                </a:ln>
                <a:solidFill>
                  <a:srgbClr val="FF0000"/>
                </a:solidFill>
                <a:latin typeface="UD デジタル 教科書体 NK-B" panose="02020700000000000000" pitchFamily="18" charset="-128"/>
                <a:ea typeface="UD デジタル 教科書体 NK-B" panose="02020700000000000000" pitchFamily="18" charset="-128"/>
              </a:rPr>
              <a:t>ようこそ、産</a:t>
            </a:r>
            <a:r>
              <a:rPr lang="ja-JP" altLang="ja-JP" sz="6600" dirty="0">
                <a:ln>
                  <a:solidFill>
                    <a:schemeClr val="accent1"/>
                  </a:solidFill>
                </a:ln>
                <a:solidFill>
                  <a:srgbClr val="FF0000"/>
                </a:solidFill>
                <a:latin typeface="UD デジタル 教科書体 NK-B" panose="02020700000000000000" pitchFamily="18" charset="-128"/>
                <a:ea typeface="UD デジタル 教科書体 NK-B" panose="02020700000000000000" pitchFamily="18" charset="-128"/>
              </a:rPr>
              <a:t>総研</a:t>
            </a:r>
            <a:r>
              <a:rPr lang="ja-JP" altLang="en-US" sz="6600" dirty="0">
                <a:ln>
                  <a:solidFill>
                    <a:schemeClr val="accent1"/>
                  </a:solidFill>
                </a:ln>
                <a:solidFill>
                  <a:srgbClr val="FF0000"/>
                </a:solidFill>
                <a:latin typeface="UD デジタル 教科書体 NK-B" panose="02020700000000000000" pitchFamily="18" charset="-128"/>
                <a:ea typeface="UD デジタル 教科書体 NK-B" panose="02020700000000000000" pitchFamily="18" charset="-128"/>
              </a:rPr>
              <a:t>へ</a:t>
            </a:r>
            <a:endParaRPr lang="ja-JP" altLang="ja-JP" sz="6600" dirty="0">
              <a:ln>
                <a:solidFill>
                  <a:schemeClr val="accent1"/>
                </a:solidFill>
              </a:ln>
              <a:solidFill>
                <a:srgbClr val="FF0000"/>
              </a:solidFill>
              <a:latin typeface="UD デジタル 教科書体 NK-B" panose="02020700000000000000" pitchFamily="18" charset="-128"/>
              <a:ea typeface="UD デジタル 教科書体 NK-B" panose="02020700000000000000" pitchFamily="18" charset="-128"/>
            </a:endParaRPr>
          </a:p>
        </p:txBody>
      </p:sp>
      <p:sp>
        <p:nvSpPr>
          <p:cNvPr id="7" name="テキスト ボックス 6">
            <a:extLst>
              <a:ext uri="{FF2B5EF4-FFF2-40B4-BE49-F238E27FC236}">
                <a16:creationId xmlns:a16="http://schemas.microsoft.com/office/drawing/2014/main" id="{1AA9A200-507D-45EA-8E44-1CBA703BE163}"/>
              </a:ext>
            </a:extLst>
          </p:cNvPr>
          <p:cNvSpPr txBox="1"/>
          <p:nvPr/>
        </p:nvSpPr>
        <p:spPr>
          <a:xfrm>
            <a:off x="1522489" y="4886639"/>
            <a:ext cx="7294252" cy="523220"/>
          </a:xfrm>
          <a:prstGeom prst="rect">
            <a:avLst/>
          </a:prstGeom>
          <a:noFill/>
        </p:spPr>
        <p:txBody>
          <a:bodyPr wrap="square" rtlCol="0">
            <a:spAutoFit/>
          </a:bodyPr>
          <a:lstStyle/>
          <a:p>
            <a:r>
              <a:rPr lang="ja-JP" altLang="en-US" sz="2800" dirty="0">
                <a:latin typeface="UD デジタル 教科書体 N-B" panose="02020700000000000000" pitchFamily="17" charset="-128"/>
                <a:ea typeface="UD デジタル 教科書体 N-B" panose="02020700000000000000" pitchFamily="17" charset="-128"/>
              </a:rPr>
              <a:t>全経済・産業技術総合研究所労働組合 一同</a:t>
            </a:r>
            <a:endParaRPr lang="ja-JP" altLang="ja-JP" sz="2800"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1424214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21B2DA5A-5EF0-4039-9930-4B01FEF18806}"/>
              </a:ext>
            </a:extLst>
          </p:cNvPr>
          <p:cNvSpPr>
            <a:spLocks noGrp="1"/>
          </p:cNvSpPr>
          <p:nvPr>
            <p:ph type="sldNum" sz="quarter" idx="12"/>
          </p:nvPr>
        </p:nvSpPr>
        <p:spPr>
          <a:xfrm>
            <a:off x="7086600" y="0"/>
            <a:ext cx="2057400" cy="365125"/>
          </a:xfrm>
        </p:spPr>
        <p:txBody>
          <a:bodyPr/>
          <a:lstStyle/>
          <a:p>
            <a:fld id="{D57F1E4F-1CFF-5643-939E-217C01CDF565}" type="slidenum">
              <a:rPr lang="en-US" smtClean="0"/>
              <a:pPr/>
              <a:t>10</a:t>
            </a:fld>
            <a:endParaRPr lang="en-US" dirty="0"/>
          </a:p>
        </p:txBody>
      </p:sp>
      <p:sp>
        <p:nvSpPr>
          <p:cNvPr id="3" name="テキスト ボックス 2">
            <a:extLst>
              <a:ext uri="{FF2B5EF4-FFF2-40B4-BE49-F238E27FC236}">
                <a16:creationId xmlns:a16="http://schemas.microsoft.com/office/drawing/2014/main" id="{AB1564E7-3A02-4764-A062-94EA047E7D5A}"/>
              </a:ext>
            </a:extLst>
          </p:cNvPr>
          <p:cNvSpPr txBox="1"/>
          <p:nvPr/>
        </p:nvSpPr>
        <p:spPr>
          <a:xfrm>
            <a:off x="425460" y="182562"/>
            <a:ext cx="7964561" cy="1508105"/>
          </a:xfrm>
          <a:prstGeom prst="rect">
            <a:avLst/>
          </a:prstGeom>
          <a:noFill/>
        </p:spPr>
        <p:txBody>
          <a:bodyPr wrap="square" rtlCol="0">
            <a:spAutoFit/>
          </a:bodyPr>
          <a:lstStyle/>
          <a:p>
            <a:r>
              <a:rPr kumimoji="1" lang="ja-JP" altLang="en-US" sz="2800">
                <a:latin typeface="HG丸ｺﾞｼｯｸM-PRO" panose="020F0600000000000000" pitchFamily="50" charset="-128"/>
                <a:ea typeface="HG丸ｺﾞｼｯｸM-PRO" panose="020F0600000000000000" pitchFamily="50" charset="-128"/>
              </a:rPr>
              <a:t>でも、油断</a:t>
            </a:r>
            <a:r>
              <a:rPr kumimoji="1" lang="ja-JP" altLang="en-US" sz="2800" dirty="0">
                <a:latin typeface="HG丸ｺﾞｼｯｸM-PRO" panose="020F0600000000000000" pitchFamily="50" charset="-128"/>
                <a:ea typeface="HG丸ｺﾞｼｯｸM-PRO" panose="020F0600000000000000" pitchFamily="50" charset="-128"/>
              </a:rPr>
              <a:t>すると</a:t>
            </a:r>
            <a:r>
              <a:rPr kumimoji="1" lang="ja-JP" altLang="en-US" sz="2800">
                <a:latin typeface="HG丸ｺﾞｼｯｸM-PRO" panose="020F0600000000000000" pitchFamily="50" charset="-128"/>
                <a:ea typeface="HG丸ｺﾞｼｯｸM-PRO" panose="020F0600000000000000" pitchFamily="50" charset="-128"/>
              </a:rPr>
              <a:t>相手は忘れた</a:t>
            </a:r>
            <a:r>
              <a:rPr kumimoji="1" lang="ja-JP" altLang="en-US" sz="2800" dirty="0">
                <a:latin typeface="HG丸ｺﾞｼｯｸM-PRO" panose="020F0600000000000000" pitchFamily="50" charset="-128"/>
                <a:ea typeface="HG丸ｺﾞｼｯｸM-PRO" panose="020F0600000000000000" pitchFamily="50" charset="-128"/>
              </a:rPr>
              <a:t>ふりをします</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latin typeface="HG丸ｺﾞｼｯｸM-PRO" panose="020F0600000000000000" pitchFamily="50" charset="-128"/>
                <a:ea typeface="HG丸ｺﾞｼｯｸM-PRO" panose="020F0600000000000000" pitchFamily="50" charset="-128"/>
              </a:rPr>
              <a:t>そう</a:t>
            </a:r>
            <a:r>
              <a:rPr kumimoji="1" lang="ja-JP" altLang="en-US" sz="2800" dirty="0">
                <a:latin typeface="HG丸ｺﾞｼｯｸM-PRO" panose="020F0600000000000000" pitchFamily="50" charset="-128"/>
                <a:ea typeface="HG丸ｺﾞｼｯｸM-PRO" panose="020F0600000000000000" pitchFamily="50" charset="-128"/>
              </a:rPr>
              <a:t>すると</a:t>
            </a:r>
            <a:r>
              <a:rPr kumimoji="1" lang="ja-JP" altLang="en-US" sz="2800">
                <a:latin typeface="HG丸ｺﾞｼｯｸM-PRO" panose="020F0600000000000000" pitchFamily="50" charset="-128"/>
                <a:ea typeface="HG丸ｺﾞｼｯｸM-PRO" panose="020F0600000000000000" pitchFamily="50" charset="-128"/>
              </a:rPr>
              <a:t>あなたの</a:t>
            </a:r>
            <a:r>
              <a:rPr kumimoji="1" lang="ja-JP" altLang="en-US" sz="3600">
                <a:latin typeface="HGSSoeiKakugothicUB" panose="020B0900000000000000" pitchFamily="34" charset="-128"/>
                <a:ea typeface="HGSSoeiKakugothicUB" panose="020B0900000000000000" pitchFamily="34" charset="-128"/>
              </a:rPr>
              <a:t>不安</a:t>
            </a:r>
            <a:r>
              <a:rPr kumimoji="1" lang="ja-JP" altLang="en-US" sz="3600" dirty="0">
                <a:latin typeface="HGSSoeiKakugothicUB" panose="020B0900000000000000" pitchFamily="34" charset="-128"/>
                <a:ea typeface="HGSSoeiKakugothicUB" panose="020B0900000000000000" pitchFamily="34" charset="-128"/>
              </a:rPr>
              <a:t>が現実に</a:t>
            </a:r>
            <a:r>
              <a:rPr kumimoji="1" lang="ja-JP" altLang="en-US" sz="2800" dirty="0">
                <a:latin typeface="HG丸ｺﾞｼｯｸM-PRO" panose="020F0600000000000000" pitchFamily="50" charset="-128"/>
                <a:ea typeface="HG丸ｺﾞｼｯｸM-PRO" panose="020F0600000000000000" pitchFamily="50" charset="-128"/>
              </a:rPr>
              <a:t>なります</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77A63404-122B-48B3-E734-17CC73E8149D}"/>
              </a:ext>
            </a:extLst>
          </p:cNvPr>
          <p:cNvSpPr txBox="1"/>
          <p:nvPr/>
        </p:nvSpPr>
        <p:spPr>
          <a:xfrm>
            <a:off x="425459" y="2223744"/>
            <a:ext cx="8718541" cy="954107"/>
          </a:xfrm>
          <a:prstGeom prst="rect">
            <a:avLst/>
          </a:prstGeom>
          <a:noFill/>
        </p:spPr>
        <p:txBody>
          <a:bodyPr wrap="squar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それを許さないためにも</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latin typeface="HG丸ｺﾞｼｯｸM-PRO" panose="020F0600000000000000" pitchFamily="50" charset="-128"/>
                <a:ea typeface="HG丸ｺﾞｼｯｸM-PRO" panose="020F0600000000000000" pitchFamily="50" charset="-128"/>
              </a:rPr>
              <a:t>　　誰か（労働組合）が見張らなければ</a:t>
            </a:r>
            <a:r>
              <a:rPr kumimoji="1" lang="ja-JP" altLang="en-US" sz="2800" dirty="0">
                <a:latin typeface="HG丸ｺﾞｼｯｸM-PRO" panose="020F0600000000000000" pitchFamily="50" charset="-128"/>
                <a:ea typeface="HG丸ｺﾞｼｯｸM-PRO" panose="020F0600000000000000" pitchFamily="50" charset="-128"/>
              </a:rPr>
              <a:t>なりません</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0885E17E-0A83-9109-0640-961F30FF500F}"/>
              </a:ext>
            </a:extLst>
          </p:cNvPr>
          <p:cNvSpPr txBox="1"/>
          <p:nvPr/>
        </p:nvSpPr>
        <p:spPr>
          <a:xfrm>
            <a:off x="1248013" y="4009102"/>
            <a:ext cx="6647974" cy="646331"/>
          </a:xfrm>
          <a:prstGeom prst="rect">
            <a:avLst/>
          </a:prstGeom>
          <a:noFill/>
        </p:spPr>
        <p:txBody>
          <a:bodyPr wrap="none" rtlCol="0">
            <a:spAutoFit/>
          </a:bodyPr>
          <a:lstStyle/>
          <a:p>
            <a:r>
              <a:rPr kumimoji="1" lang="ja-JP" altLang="en-US" sz="3600" dirty="0">
                <a:latin typeface="HG創英角ｺﾞｼｯｸUB" panose="020B0909000000000000" pitchFamily="49" charset="-128"/>
                <a:ea typeface="HG創英角ｺﾞｼｯｸUB" panose="020B0909000000000000" pitchFamily="49" charset="-128"/>
              </a:rPr>
              <a:t>その</a:t>
            </a:r>
            <a:r>
              <a:rPr kumimoji="1" lang="ja-JP" altLang="en-US" sz="3600">
                <a:latin typeface="HG創英角ｺﾞｼｯｸUB" panose="020B0909000000000000" pitchFamily="49" charset="-128"/>
                <a:ea typeface="HG創英角ｺﾞｼｯｸUB" panose="020B0909000000000000" pitchFamily="49" charset="-128"/>
              </a:rPr>
              <a:t>ために力</a:t>
            </a:r>
            <a:r>
              <a:rPr kumimoji="1" lang="ja-JP" altLang="en-US" sz="3600" dirty="0">
                <a:latin typeface="HG創英角ｺﾞｼｯｸUB" panose="020B0909000000000000" pitchFamily="49" charset="-128"/>
                <a:ea typeface="HG創英角ｺﾞｼｯｸUB" panose="020B0909000000000000" pitchFamily="49" charset="-128"/>
              </a:rPr>
              <a:t>を合わせましょう</a:t>
            </a:r>
          </a:p>
        </p:txBody>
      </p:sp>
    </p:spTree>
    <p:extLst>
      <p:ext uri="{BB962C8B-B14F-4D97-AF65-F5344CB8AC3E}">
        <p14:creationId xmlns:p14="http://schemas.microsoft.com/office/powerpoint/2010/main" val="2959028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テキスト ボックス 5"/>
          <p:cNvSpPr txBox="1"/>
          <p:nvPr/>
        </p:nvSpPr>
        <p:spPr>
          <a:xfrm>
            <a:off x="398930" y="364364"/>
            <a:ext cx="8904096" cy="1384995"/>
          </a:xfrm>
          <a:prstGeom prst="rect">
            <a:avLst/>
          </a:prstGeom>
          <a:noFill/>
        </p:spPr>
        <p:txBody>
          <a:bodyPr wrap="squar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憲法・法律が</a:t>
            </a:r>
            <a:r>
              <a:rPr kumimoji="1" lang="ja-JP" altLang="en-US" sz="2800" dirty="0">
                <a:solidFill>
                  <a:srgbClr val="FF0000"/>
                </a:solidFill>
                <a:latin typeface="HG丸ｺﾞｼｯｸM-PRO" panose="020F0600000000000000" pitchFamily="50" charset="-128"/>
                <a:ea typeface="HG丸ｺﾞｼｯｸM-PRO" panose="020F0600000000000000" pitchFamily="50" charset="-128"/>
              </a:rPr>
              <a:t>あるだけ</a:t>
            </a:r>
            <a:r>
              <a:rPr kumimoji="1" lang="ja-JP" altLang="en-US" sz="2800" dirty="0">
                <a:latin typeface="HG丸ｺﾞｼｯｸM-PRO" panose="020F0600000000000000" pitchFamily="50" charset="-128"/>
                <a:ea typeface="HG丸ｺﾞｼｯｸM-PRO" panose="020F0600000000000000" pitchFamily="50" charset="-128"/>
              </a:rPr>
              <a:t>では自分を</a:t>
            </a:r>
            <a:r>
              <a:rPr kumimoji="1" lang="ja-JP" altLang="en-US" sz="2800" dirty="0">
                <a:solidFill>
                  <a:srgbClr val="FF0000"/>
                </a:solidFill>
                <a:latin typeface="HG丸ｺﾞｼｯｸM-PRO" panose="020F0600000000000000" pitchFamily="50" charset="-128"/>
                <a:ea typeface="HG丸ｺﾞｼｯｸM-PRO" panose="020F0600000000000000" pitchFamily="50" charset="-128"/>
              </a:rPr>
              <a:t>守れません</a:t>
            </a:r>
            <a:endParaRPr kumimoji="1" lang="en-US" altLang="ja-JP" sz="2800" dirty="0">
              <a:solidFill>
                <a:srgbClr val="FF0000"/>
              </a:solidFill>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法律を</a:t>
            </a:r>
            <a:r>
              <a:rPr kumimoji="1" lang="ja-JP" altLang="en-US" sz="2800" dirty="0">
                <a:solidFill>
                  <a:srgbClr val="0000FF"/>
                </a:solidFill>
                <a:latin typeface="HG丸ｺﾞｼｯｸM-PRO" panose="020F0600000000000000" pitchFamily="50" charset="-128"/>
                <a:ea typeface="HG丸ｺﾞｼｯｸM-PRO" panose="020F0600000000000000" pitchFamily="50" charset="-128"/>
              </a:rPr>
              <a:t>知って</a:t>
            </a:r>
            <a:r>
              <a:rPr kumimoji="1" lang="ja-JP" altLang="en-US" sz="2800" dirty="0">
                <a:latin typeface="HG丸ｺﾞｼｯｸM-PRO" panose="020F0600000000000000" pitchFamily="50" charset="-128"/>
                <a:ea typeface="HG丸ｺﾞｼｯｸM-PRO" panose="020F0600000000000000" pitchFamily="50" charset="-128"/>
              </a:rPr>
              <a:t>、</a:t>
            </a:r>
            <a:r>
              <a:rPr kumimoji="1" lang="ja-JP" altLang="en-US" sz="2800" dirty="0">
                <a:solidFill>
                  <a:srgbClr val="0000FF"/>
                </a:solidFill>
                <a:latin typeface="HG丸ｺﾞｼｯｸM-PRO" panose="020F0600000000000000" pitchFamily="50" charset="-128"/>
                <a:ea typeface="HG丸ｺﾞｼｯｸM-PRO" panose="020F0600000000000000" pitchFamily="50" charset="-128"/>
              </a:rPr>
              <a:t>使って</a:t>
            </a:r>
            <a:r>
              <a:rPr kumimoji="1" lang="ja-JP" altLang="en-US" sz="2800" dirty="0">
                <a:latin typeface="HG丸ｺﾞｼｯｸM-PRO" panose="020F0600000000000000" pitchFamily="50" charset="-128"/>
                <a:ea typeface="HG丸ｺﾞｼｯｸM-PRO" panose="020F0600000000000000" pitchFamily="50" charset="-128"/>
              </a:rPr>
              <a:t>、解決に導く</a:t>
            </a:r>
            <a:r>
              <a:rPr kumimoji="1" lang="ja-JP" altLang="en-US" sz="2800" dirty="0">
                <a:solidFill>
                  <a:srgbClr val="0000FF"/>
                </a:solidFill>
                <a:latin typeface="HG丸ｺﾞｼｯｸM-PRO" panose="020F0600000000000000" pitchFamily="50" charset="-128"/>
                <a:ea typeface="HG丸ｺﾞｼｯｸM-PRO" panose="020F0600000000000000" pitchFamily="50" charset="-128"/>
              </a:rPr>
              <a:t>活動が必要</a:t>
            </a:r>
            <a:r>
              <a:rPr kumimoji="1" lang="ja-JP" altLang="en-US" sz="2800" dirty="0">
                <a:latin typeface="HG丸ｺﾞｼｯｸM-PRO" panose="020F0600000000000000" pitchFamily="50" charset="-128"/>
                <a:ea typeface="HG丸ｺﾞｼｯｸM-PRO" panose="020F0600000000000000" pitchFamily="50" charset="-128"/>
              </a:rPr>
              <a:t>です</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a:extLst>
              <a:ext uri="{FF2B5EF4-FFF2-40B4-BE49-F238E27FC236}">
                <a16:creationId xmlns:a16="http://schemas.microsoft.com/office/drawing/2014/main" id="{1DF7138C-81C9-4F72-BCE0-603B515F0AE4}"/>
              </a:ext>
            </a:extLst>
          </p:cNvPr>
          <p:cNvSpPr>
            <a:spLocks noGrp="1"/>
          </p:cNvSpPr>
          <p:nvPr>
            <p:ph type="sldNum" sz="quarter" idx="12"/>
          </p:nvPr>
        </p:nvSpPr>
        <p:spPr>
          <a:xfrm>
            <a:off x="7086600" y="-761"/>
            <a:ext cx="2057400" cy="365125"/>
          </a:xfrm>
        </p:spPr>
        <p:txBody>
          <a:bodyPr/>
          <a:lstStyle/>
          <a:p>
            <a:fld id="{D57F1E4F-1CFF-5643-939E-217C01CDF565}" type="slidenum">
              <a:rPr lang="en-US" smtClean="0"/>
              <a:pPr/>
              <a:t>11</a:t>
            </a:fld>
            <a:endParaRPr lang="en-US" dirty="0"/>
          </a:p>
        </p:txBody>
      </p:sp>
      <p:sp>
        <p:nvSpPr>
          <p:cNvPr id="2" name="テキスト ボックス 1">
            <a:extLst>
              <a:ext uri="{FF2B5EF4-FFF2-40B4-BE49-F238E27FC236}">
                <a16:creationId xmlns:a16="http://schemas.microsoft.com/office/drawing/2014/main" id="{6D2CAF22-0427-1A95-4F64-E57ECE25F8A8}"/>
              </a:ext>
            </a:extLst>
          </p:cNvPr>
          <p:cNvSpPr txBox="1"/>
          <p:nvPr/>
        </p:nvSpPr>
        <p:spPr>
          <a:xfrm>
            <a:off x="357350" y="2288285"/>
            <a:ext cx="7931885" cy="1384995"/>
          </a:xfrm>
          <a:prstGeom prst="rect">
            <a:avLst/>
          </a:prstGeom>
          <a:noFill/>
        </p:spPr>
        <p:txBody>
          <a:bodyPr wrap="square" rtlCol="0">
            <a:spAutoFit/>
          </a:bodyPr>
          <a:lstStyle/>
          <a:p>
            <a:r>
              <a:rPr kumimoji="1" lang="ja-JP" altLang="en-US" sz="2800" dirty="0">
                <a:solidFill>
                  <a:srgbClr val="0000FF"/>
                </a:solidFill>
                <a:latin typeface="HG丸ｺﾞｼｯｸM-PRO" panose="020F0600000000000000" pitchFamily="50" charset="-128"/>
                <a:ea typeface="HG丸ｺﾞｼｯｸM-PRO" panose="020F0600000000000000" pitchFamily="50" charset="-128"/>
              </a:rPr>
              <a:t>現在の権利</a:t>
            </a:r>
            <a:r>
              <a:rPr kumimoji="1" lang="ja-JP" altLang="en-US" sz="2800" dirty="0">
                <a:latin typeface="HG丸ｺﾞｼｯｸM-PRO" panose="020F0600000000000000" pitchFamily="50" charset="-128"/>
                <a:ea typeface="HG丸ｺﾞｼｯｸM-PRO" panose="020F0600000000000000" pitchFamily="50" charset="-128"/>
              </a:rPr>
              <a:t>を正しく維持するために</a:t>
            </a:r>
            <a:r>
              <a:rPr kumimoji="1" lang="ja-JP" altLang="en-US" sz="2800">
                <a:latin typeface="HG丸ｺﾞｼｯｸM-PRO" panose="020F0600000000000000" pitchFamily="50" charset="-128"/>
                <a:ea typeface="HG丸ｺﾞｼｯｸM-PRO" panose="020F0600000000000000" pitchFamily="50" charset="-128"/>
              </a:rPr>
              <a:t>も、</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solidFill>
                  <a:srgbClr val="00B050"/>
                </a:solidFill>
                <a:latin typeface="HG丸ｺﾞｼｯｸM-PRO" panose="020F0600000000000000" pitchFamily="50" charset="-128"/>
                <a:ea typeface="HG丸ｺﾞｼｯｸM-PRO" panose="020F0600000000000000" pitchFamily="50" charset="-128"/>
              </a:rPr>
              <a:t>将来</a:t>
            </a: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の新たな権利</a:t>
            </a:r>
            <a:r>
              <a:rPr kumimoji="1" lang="ja-JP" altLang="en-US" sz="2800" dirty="0">
                <a:latin typeface="HG丸ｺﾞｼｯｸM-PRO" panose="020F0600000000000000" pitchFamily="50" charset="-128"/>
                <a:ea typeface="HG丸ｺﾞｼｯｸM-PRO" panose="020F0600000000000000" pitchFamily="50" charset="-128"/>
              </a:rPr>
              <a:t>を獲得するために</a:t>
            </a:r>
            <a:r>
              <a:rPr kumimoji="1" lang="ja-JP" altLang="en-US" sz="2800">
                <a:latin typeface="HG丸ｺﾞｼｯｸM-PRO" panose="020F0600000000000000" pitchFamily="50" charset="-128"/>
                <a:ea typeface="HG丸ｺﾞｼｯｸM-PRO" panose="020F0600000000000000" pitchFamily="50" charset="-128"/>
              </a:rPr>
              <a:t>も、</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solidFill>
                  <a:srgbClr val="C55A11"/>
                </a:solidFill>
                <a:latin typeface="HG丸ｺﾞｼｯｸM-PRO" panose="020F0600000000000000" pitchFamily="50" charset="-128"/>
                <a:ea typeface="HG丸ｺﾞｼｯｸM-PRO" panose="020F0600000000000000" pitchFamily="50" charset="-128"/>
              </a:rPr>
              <a:t>労働者</a:t>
            </a:r>
            <a:r>
              <a:rPr kumimoji="1" lang="ja-JP" altLang="en-US" sz="2800" dirty="0">
                <a:solidFill>
                  <a:srgbClr val="C55A11"/>
                </a:solidFill>
                <a:latin typeface="HG丸ｺﾞｼｯｸM-PRO" panose="020F0600000000000000" pitchFamily="50" charset="-128"/>
                <a:ea typeface="HG丸ｺﾞｼｯｸM-PRO" panose="020F0600000000000000" pitchFamily="50" charset="-128"/>
              </a:rPr>
              <a:t>自らが活動する必要</a:t>
            </a:r>
            <a:r>
              <a:rPr kumimoji="1" lang="en-US" altLang="ja-JP" sz="2800" dirty="0">
                <a:solidFill>
                  <a:srgbClr val="C55A11"/>
                </a:solidFill>
                <a:latin typeface="HG丸ｺﾞｼｯｸM-PRO" panose="020F0600000000000000" pitchFamily="50" charset="-128"/>
                <a:ea typeface="HG丸ｺﾞｼｯｸM-PRO" panose="020F0600000000000000" pitchFamily="50" charset="-128"/>
              </a:rPr>
              <a:t>:</a:t>
            </a:r>
            <a:r>
              <a:rPr kumimoji="1" lang="ja-JP" altLang="en-US" sz="2800" dirty="0">
                <a:solidFill>
                  <a:srgbClr val="C55A11"/>
                </a:solidFill>
                <a:latin typeface="HG丸ｺﾞｼｯｸM-PRO" panose="020F0600000000000000" pitchFamily="50" charset="-128"/>
                <a:ea typeface="HG丸ｺﾞｼｯｸM-PRO" panose="020F0600000000000000" pitchFamily="50" charset="-128"/>
              </a:rPr>
              <a:t>義務</a:t>
            </a:r>
            <a:r>
              <a:rPr kumimoji="1" lang="ja-JP" altLang="en-US" sz="2800" dirty="0">
                <a:latin typeface="HG丸ｺﾞｼｯｸM-PRO" panose="020F0600000000000000" pitchFamily="50" charset="-128"/>
                <a:ea typeface="HG丸ｺﾞｼｯｸM-PRO" panose="020F0600000000000000" pitchFamily="50" charset="-128"/>
              </a:rPr>
              <a:t>があります</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B06A0C59-3A53-6991-FE9D-5E6F68A36979}"/>
              </a:ext>
            </a:extLst>
          </p:cNvPr>
          <p:cNvSpPr txBox="1"/>
          <p:nvPr/>
        </p:nvSpPr>
        <p:spPr>
          <a:xfrm>
            <a:off x="357350" y="4125453"/>
            <a:ext cx="8786650" cy="954107"/>
          </a:xfrm>
          <a:prstGeom prst="rect">
            <a:avLst/>
          </a:prstGeom>
          <a:noFill/>
        </p:spPr>
        <p:txBody>
          <a:bodyPr wrap="square" rtlCol="0">
            <a:spAutoFit/>
          </a:bodyPr>
          <a:lstStyle/>
          <a:p>
            <a:r>
              <a:rPr kumimoji="1" lang="ja-JP" altLang="en-US" sz="2800" dirty="0">
                <a:solidFill>
                  <a:srgbClr val="FF0000"/>
                </a:solidFill>
                <a:latin typeface="HGMaruGothicMPRO" panose="020F0600000000000000" pitchFamily="34" charset="-128"/>
                <a:ea typeface="HGMaruGothicMPRO" panose="020F0600000000000000" pitchFamily="34" charset="-128"/>
              </a:rPr>
              <a:t>これから長く働く人</a:t>
            </a:r>
            <a:r>
              <a:rPr kumimoji="1" lang="ja-JP" altLang="en-US" sz="2800" dirty="0">
                <a:latin typeface="HGMaruGothicMPRO" panose="020F0600000000000000" pitchFamily="34" charset="-128"/>
                <a:ea typeface="HGMaruGothicMPRO" panose="020F0600000000000000" pitchFamily="34" charset="-128"/>
              </a:rPr>
              <a:t>に</a:t>
            </a:r>
            <a:r>
              <a:rPr kumimoji="1" lang="ja-JP" altLang="en-US" sz="2800">
                <a:latin typeface="HGMaruGothicMPRO" panose="020F0600000000000000" pitchFamily="34" charset="-128"/>
                <a:ea typeface="HGMaruGothicMPRO" panose="020F0600000000000000" pitchFamily="34" charset="-128"/>
              </a:rPr>
              <a:t>とって、労働</a:t>
            </a:r>
            <a:r>
              <a:rPr kumimoji="1" lang="ja-JP" altLang="en-US" sz="2800" dirty="0">
                <a:latin typeface="HGMaruGothicMPRO" panose="020F0600000000000000" pitchFamily="34" charset="-128"/>
                <a:ea typeface="HGMaruGothicMPRO" panose="020F0600000000000000" pitchFamily="34" charset="-128"/>
              </a:rPr>
              <a:t>条件や労働環境をより良く変えていく意味は大きいのです</a:t>
            </a:r>
            <a:endParaRPr kumimoji="1" lang="en-US" altLang="ja-JP" sz="2800" dirty="0">
              <a:latin typeface="HGMaruGothicMPRO" panose="020F0600000000000000" pitchFamily="34" charset="-128"/>
              <a:ea typeface="HGMaruGothicMPRO" panose="020F0600000000000000" pitchFamily="34" charset="-128"/>
            </a:endParaRPr>
          </a:p>
        </p:txBody>
      </p:sp>
      <p:sp>
        <p:nvSpPr>
          <p:cNvPr id="5" name="テキスト ボックス 4">
            <a:extLst>
              <a:ext uri="{FF2B5EF4-FFF2-40B4-BE49-F238E27FC236}">
                <a16:creationId xmlns:a16="http://schemas.microsoft.com/office/drawing/2014/main" id="{C8EE4FCF-64BA-8483-E227-16BE318A908C}"/>
              </a:ext>
            </a:extLst>
          </p:cNvPr>
          <p:cNvSpPr txBox="1"/>
          <p:nvPr/>
        </p:nvSpPr>
        <p:spPr>
          <a:xfrm>
            <a:off x="1128865" y="5531733"/>
            <a:ext cx="7444225" cy="646331"/>
          </a:xfrm>
          <a:prstGeom prst="rect">
            <a:avLst/>
          </a:prstGeom>
          <a:noFill/>
        </p:spPr>
        <p:txBody>
          <a:bodyPr wrap="square" rtlCol="0">
            <a:spAutoFit/>
          </a:bodyPr>
          <a:lstStyle/>
          <a:p>
            <a:pPr algn="ctr"/>
            <a:r>
              <a:rPr kumimoji="1" lang="ja-JP" altLang="en-US" sz="3600" dirty="0">
                <a:solidFill>
                  <a:srgbClr val="0000FF"/>
                </a:solidFill>
                <a:latin typeface="HGSSoeiKakugothicUB" panose="020B0900000000000000" pitchFamily="34" charset="-128"/>
                <a:ea typeface="HGSSoeiKakugothicUB" panose="020B0900000000000000" pitchFamily="34" charset="-128"/>
              </a:rPr>
              <a:t>労組に、まずは加入から！</a:t>
            </a:r>
          </a:p>
        </p:txBody>
      </p:sp>
    </p:spTree>
    <p:extLst>
      <p:ext uri="{BB962C8B-B14F-4D97-AF65-F5344CB8AC3E}">
        <p14:creationId xmlns:p14="http://schemas.microsoft.com/office/powerpoint/2010/main" val="382440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331085" y="324469"/>
            <a:ext cx="8481829" cy="523220"/>
          </a:xfrm>
          <a:prstGeom prst="rect">
            <a:avLst/>
          </a:prstGeom>
          <a:noFill/>
        </p:spPr>
        <p:txBody>
          <a:bodyPr wrap="square" rtlCol="0">
            <a:spAutoFit/>
          </a:bodyPr>
          <a:lstStyle/>
          <a:p>
            <a:r>
              <a:rPr kumimoji="1" lang="ja-JP" altLang="en-US" sz="2800" u="sng" dirty="0">
                <a:latin typeface="HGMaruGothicMPRO" panose="020F0600000000000000" pitchFamily="34" charset="-128"/>
                <a:ea typeface="HGMaruGothicMPRO" panose="020F0600000000000000" pitchFamily="34" charset="-128"/>
              </a:rPr>
              <a:t>労働組合に加入すると得られるメリットの一部</a:t>
            </a:r>
          </a:p>
        </p:txBody>
      </p:sp>
      <p:sp>
        <p:nvSpPr>
          <p:cNvPr id="3" name="テキスト ボックス 2"/>
          <p:cNvSpPr txBox="1"/>
          <p:nvPr/>
        </p:nvSpPr>
        <p:spPr>
          <a:xfrm>
            <a:off x="974036" y="847689"/>
            <a:ext cx="9144000" cy="3539430"/>
          </a:xfrm>
          <a:prstGeom prst="rect">
            <a:avLst/>
          </a:prstGeom>
          <a:noFill/>
        </p:spPr>
        <p:txBody>
          <a:bodyPr wrap="square" rtlCol="0">
            <a:spAutoFit/>
          </a:bodyPr>
          <a:lstStyle/>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◦労働組合で契約している弁護士の無料</a:t>
            </a:r>
            <a:r>
              <a:rPr kumimoji="1" lang="ja-JP" altLang="en-US" sz="2800">
                <a:latin typeface="HG丸ｺﾞｼｯｸM-PRO" panose="020F0600000000000000" pitchFamily="50" charset="-128"/>
                <a:ea typeface="HG丸ｺﾞｼｯｸM-PRO" panose="020F0600000000000000" pitchFamily="50" charset="-128"/>
              </a:rPr>
              <a:t>法律相談</a:t>
            </a:r>
            <a:endParaRPr kumimoji="1" lang="en-US" altLang="ja-JP" sz="2800" dirty="0">
              <a:solidFill>
                <a:srgbClr val="0070C0"/>
              </a:solidFill>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latin typeface="HG丸ｺﾞｼｯｸM-PRO" panose="020F0600000000000000" pitchFamily="50" charset="-128"/>
                <a:ea typeface="HG丸ｺﾞｼｯｸM-PRO" panose="020F0600000000000000" pitchFamily="50" charset="-128"/>
              </a:rPr>
              <a:t>◦</a:t>
            </a:r>
            <a:r>
              <a:rPr kumimoji="1" lang="ja-JP" altLang="en-US" sz="2800" dirty="0">
                <a:latin typeface="HG丸ｺﾞｼｯｸM-PRO" panose="020F0600000000000000" pitchFamily="50" charset="-128"/>
                <a:ea typeface="HG丸ｺﾞｼｯｸM-PRO" panose="020F0600000000000000" pitchFamily="50" charset="-128"/>
              </a:rPr>
              <a:t>「ろうきん（労働金庫）</a:t>
            </a:r>
            <a:r>
              <a:rPr kumimoji="1" lang="ja-JP" altLang="en-US" sz="2800">
                <a:latin typeface="HG丸ｺﾞｼｯｸM-PRO" panose="020F0600000000000000" pitchFamily="50" charset="-128"/>
                <a:ea typeface="HG丸ｺﾞｼｯｸM-PRO" panose="020F0600000000000000" pitchFamily="50" charset="-128"/>
              </a:rPr>
              <a:t>」で</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latin typeface="HG丸ｺﾞｼｯｸM-PRO" panose="020F0600000000000000" pitchFamily="50" charset="-128"/>
                <a:ea typeface="HG丸ｺﾞｼｯｸM-PRO" panose="020F0600000000000000" pitchFamily="50" charset="-128"/>
              </a:rPr>
              <a:t>　　　　　住宅</a:t>
            </a:r>
            <a:r>
              <a:rPr kumimoji="1" lang="ja-JP" altLang="en-US" sz="2800" dirty="0">
                <a:latin typeface="HG丸ｺﾞｼｯｸM-PRO" panose="020F0600000000000000" pitchFamily="50" charset="-128"/>
                <a:ea typeface="HG丸ｺﾞｼｯｸM-PRO" panose="020F0600000000000000" pitchFamily="50" charset="-128"/>
              </a:rPr>
              <a:t>ローン等</a:t>
            </a:r>
            <a:r>
              <a:rPr kumimoji="1" lang="ja-JP" altLang="en-US" sz="2800">
                <a:latin typeface="HG丸ｺﾞｼｯｸM-PRO" panose="020F0600000000000000" pitchFamily="50" charset="-128"/>
                <a:ea typeface="HG丸ｺﾞｼｯｸM-PRO" panose="020F0600000000000000" pitchFamily="50" charset="-128"/>
              </a:rPr>
              <a:t>の金利優遇</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◦他の分野の研究者や事務職と</a:t>
            </a:r>
            <a:r>
              <a:rPr kumimoji="1" lang="ja-JP" altLang="en-US" sz="2800">
                <a:latin typeface="HG丸ｺﾞｼｯｸM-PRO" panose="020F0600000000000000" pitchFamily="50" charset="-128"/>
                <a:ea typeface="HG丸ｺﾞｼｯｸM-PRO" panose="020F0600000000000000" pitchFamily="50" charset="-128"/>
              </a:rPr>
              <a:t>知り合えて、</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latin typeface="HG丸ｺﾞｼｯｸM-PRO" panose="020F0600000000000000" pitchFamily="50" charset="-128"/>
                <a:ea typeface="HG丸ｺﾞｼｯｸM-PRO" panose="020F0600000000000000" pitchFamily="50" charset="-128"/>
              </a:rPr>
              <a:t>　　　　　合議の練習</a:t>
            </a:r>
            <a:r>
              <a:rPr kumimoji="1" lang="ja-JP" altLang="en-US" sz="2800" dirty="0">
                <a:latin typeface="HG丸ｺﾞｼｯｸM-PRO" panose="020F0600000000000000" pitchFamily="50" charset="-128"/>
                <a:ea typeface="HG丸ｺﾞｼｯｸM-PRO" panose="020F0600000000000000" pitchFamily="50" charset="-128"/>
              </a:rPr>
              <a:t>になる</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a:extLst>
              <a:ext uri="{FF2B5EF4-FFF2-40B4-BE49-F238E27FC236}">
                <a16:creationId xmlns:a16="http://schemas.microsoft.com/office/drawing/2014/main" id="{2328D37B-F95B-476B-B29E-A30FE19F465F}"/>
              </a:ext>
            </a:extLst>
          </p:cNvPr>
          <p:cNvSpPr>
            <a:spLocks noGrp="1"/>
          </p:cNvSpPr>
          <p:nvPr>
            <p:ph type="sldNum" sz="quarter" idx="12"/>
          </p:nvPr>
        </p:nvSpPr>
        <p:spPr>
          <a:xfrm>
            <a:off x="7086600" y="3052"/>
            <a:ext cx="2057400" cy="365125"/>
          </a:xfrm>
        </p:spPr>
        <p:txBody>
          <a:bodyPr/>
          <a:lstStyle/>
          <a:p>
            <a:fld id="{D57F1E4F-1CFF-5643-939E-217C01CDF565}" type="slidenum">
              <a:rPr lang="en-US" smtClean="0"/>
              <a:pPr/>
              <a:t>12</a:t>
            </a:fld>
            <a:endParaRPr lang="en-US" dirty="0"/>
          </a:p>
        </p:txBody>
      </p:sp>
      <p:sp>
        <p:nvSpPr>
          <p:cNvPr id="6" name="テキスト ボックス 5">
            <a:extLst>
              <a:ext uri="{FF2B5EF4-FFF2-40B4-BE49-F238E27FC236}">
                <a16:creationId xmlns:a16="http://schemas.microsoft.com/office/drawing/2014/main" id="{F2831B46-9AB1-4419-AC11-B361D8CD7CFC}"/>
              </a:ext>
            </a:extLst>
          </p:cNvPr>
          <p:cNvSpPr txBox="1"/>
          <p:nvPr/>
        </p:nvSpPr>
        <p:spPr>
          <a:xfrm>
            <a:off x="331085" y="5210779"/>
            <a:ext cx="8494633" cy="646331"/>
          </a:xfrm>
          <a:prstGeom prst="rect">
            <a:avLst/>
          </a:prstGeom>
          <a:noFill/>
          <a:ln w="25400">
            <a:noFill/>
          </a:ln>
        </p:spPr>
        <p:txBody>
          <a:bodyPr wrap="none" rtlCol="0">
            <a:spAutoFit/>
          </a:bodyPr>
          <a:lstStyle/>
          <a:p>
            <a:pPr algn="ctr"/>
            <a:r>
              <a:rPr lang="ja-JP" altLang="en-US" sz="3600" dirty="0">
                <a:latin typeface="HGMaruGothicMPRO" panose="020F0600000000000000" pitchFamily="34" charset="-128"/>
                <a:ea typeface="HGMaruGothicMPRO" panose="020F0600000000000000" pitchFamily="34" charset="-128"/>
              </a:rPr>
              <a:t>組合活動には</a:t>
            </a:r>
            <a:r>
              <a:rPr lang="ja-JP" altLang="en-US" sz="3600" dirty="0">
                <a:solidFill>
                  <a:srgbClr val="0000FF"/>
                </a:solidFill>
                <a:latin typeface="HGSSoeiKakugothicUB" panose="020B0900000000000000" pitchFamily="34" charset="-128"/>
                <a:ea typeface="HGSSoeiKakugothicUB" panose="020B0900000000000000" pitchFamily="34" charset="-128"/>
              </a:rPr>
              <a:t>継続性と維持費</a:t>
            </a:r>
            <a:r>
              <a:rPr lang="ja-JP" altLang="en-US" sz="3600" dirty="0">
                <a:latin typeface="HGMaruGothicMPRO" panose="020F0600000000000000" pitchFamily="34" charset="-128"/>
                <a:ea typeface="HGMaruGothicMPRO" panose="020F0600000000000000" pitchFamily="34" charset="-128"/>
              </a:rPr>
              <a:t>が</a:t>
            </a:r>
            <a:r>
              <a:rPr lang="ja-JP" altLang="en-US" sz="3600">
                <a:latin typeface="HGMaruGothicMPRO" panose="020F0600000000000000" pitchFamily="34" charset="-128"/>
                <a:ea typeface="HGMaruGothicMPRO" panose="020F0600000000000000" pitchFamily="34" charset="-128"/>
              </a:rPr>
              <a:t>必要です</a:t>
            </a:r>
            <a:endParaRPr lang="ja-JP" altLang="en-US" sz="3600" dirty="0">
              <a:latin typeface="HGSSoeiKakugothicUB" panose="020B0900000000000000" pitchFamily="34" charset="-128"/>
              <a:ea typeface="HGSSoeiKakugothicUB" panose="020B0900000000000000" pitchFamily="34" charset="-128"/>
            </a:endParaRPr>
          </a:p>
        </p:txBody>
      </p:sp>
    </p:spTree>
    <p:extLst>
      <p:ext uri="{BB962C8B-B14F-4D97-AF65-F5344CB8AC3E}">
        <p14:creationId xmlns:p14="http://schemas.microsoft.com/office/powerpoint/2010/main" val="1636544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スライド番号プレースホルダー 4">
            <a:extLst>
              <a:ext uri="{FF2B5EF4-FFF2-40B4-BE49-F238E27FC236}">
                <a16:creationId xmlns:a16="http://schemas.microsoft.com/office/drawing/2014/main" id="{26478118-C9F5-449F-AA3E-CBB182316E72}"/>
              </a:ext>
            </a:extLst>
          </p:cNvPr>
          <p:cNvSpPr>
            <a:spLocks noGrp="1"/>
          </p:cNvSpPr>
          <p:nvPr>
            <p:ph type="sldNum" sz="quarter" idx="12"/>
          </p:nvPr>
        </p:nvSpPr>
        <p:spPr>
          <a:xfrm>
            <a:off x="7086599" y="0"/>
            <a:ext cx="2057400" cy="365125"/>
          </a:xfrm>
        </p:spPr>
        <p:txBody>
          <a:bodyPr/>
          <a:lstStyle/>
          <a:p>
            <a:fld id="{D57F1E4F-1CFF-5643-939E-217C01CDF565}" type="slidenum">
              <a:rPr lang="en-US" smtClean="0"/>
              <a:pPr/>
              <a:t>13</a:t>
            </a:fld>
            <a:endParaRPr lang="en-US" dirty="0"/>
          </a:p>
        </p:txBody>
      </p:sp>
      <p:sp>
        <p:nvSpPr>
          <p:cNvPr id="10" name="テキスト ボックス 9">
            <a:extLst>
              <a:ext uri="{FF2B5EF4-FFF2-40B4-BE49-F238E27FC236}">
                <a16:creationId xmlns:a16="http://schemas.microsoft.com/office/drawing/2014/main" id="{9F1ED8D6-7E7B-4DFD-950E-6B6AC7DC5B4B}"/>
              </a:ext>
            </a:extLst>
          </p:cNvPr>
          <p:cNvSpPr txBox="1"/>
          <p:nvPr/>
        </p:nvSpPr>
        <p:spPr>
          <a:xfrm>
            <a:off x="979928" y="457979"/>
            <a:ext cx="7211572" cy="707886"/>
          </a:xfrm>
          <a:prstGeom prst="rect">
            <a:avLst/>
          </a:prstGeom>
          <a:noFill/>
        </p:spPr>
        <p:txBody>
          <a:bodyPr wrap="square" rtlCol="0">
            <a:spAutoFit/>
          </a:bodyPr>
          <a:lstStyle/>
          <a:p>
            <a:pPr algn="ctr"/>
            <a:r>
              <a:rPr kumimoji="1" lang="ja-JP" altLang="en-US" sz="3700" u="sng" dirty="0">
                <a:latin typeface="HGP創英角ﾎﾟｯﾌﾟ体" panose="040B0A00000000000000" pitchFamily="50" charset="-128"/>
                <a:ea typeface="HGP創英角ﾎﾟｯﾌﾟ体" panose="040B0A00000000000000" pitchFamily="50" charset="-128"/>
              </a:rPr>
              <a:t>産総研</a:t>
            </a:r>
            <a:r>
              <a:rPr kumimoji="1" lang="ja-JP" altLang="en-US" sz="4000" u="sng" dirty="0">
                <a:latin typeface="HGP創英角ﾎﾟｯﾌﾟ体" panose="040B0A00000000000000" pitchFamily="50" charset="-128"/>
                <a:ea typeface="HGP創英角ﾎﾟｯﾌﾟ体" panose="040B0A00000000000000" pitchFamily="50" charset="-128"/>
              </a:rPr>
              <a:t>労組</a:t>
            </a:r>
            <a:r>
              <a:rPr kumimoji="1" lang="ja-JP" altLang="en-US" sz="3700" u="sng" dirty="0">
                <a:latin typeface="HGP創英角ﾎﾟｯﾌﾟ体" panose="040B0A00000000000000" pitchFamily="50" charset="-128"/>
                <a:ea typeface="HGP創英角ﾎﾟｯﾌﾟ体" panose="040B0A00000000000000" pitchFamily="50" charset="-128"/>
              </a:rPr>
              <a:t>の組合費（月額）</a:t>
            </a:r>
          </a:p>
        </p:txBody>
      </p:sp>
      <p:sp>
        <p:nvSpPr>
          <p:cNvPr id="12" name="角丸四角形 11">
            <a:extLst>
              <a:ext uri="{FF2B5EF4-FFF2-40B4-BE49-F238E27FC236}">
                <a16:creationId xmlns:a16="http://schemas.microsoft.com/office/drawing/2014/main" id="{438FC694-CE5B-4FB2-BF5F-D8C7DE8EDA3A}"/>
              </a:ext>
            </a:extLst>
          </p:cNvPr>
          <p:cNvSpPr/>
          <p:nvPr/>
        </p:nvSpPr>
        <p:spPr>
          <a:xfrm>
            <a:off x="781050" y="1464375"/>
            <a:ext cx="7691878" cy="3468609"/>
          </a:xfrm>
          <a:prstGeom prst="roundRect">
            <a:avLst/>
          </a:pr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7" name="テキスト ボックス 16">
            <a:extLst>
              <a:ext uri="{FF2B5EF4-FFF2-40B4-BE49-F238E27FC236}">
                <a16:creationId xmlns:a16="http://schemas.microsoft.com/office/drawing/2014/main" id="{35AB723B-3361-4EA6-B89D-353FE1B1B5BA}"/>
              </a:ext>
            </a:extLst>
          </p:cNvPr>
          <p:cNvSpPr txBox="1"/>
          <p:nvPr/>
        </p:nvSpPr>
        <p:spPr>
          <a:xfrm>
            <a:off x="159034" y="5273266"/>
            <a:ext cx="8984966" cy="400110"/>
          </a:xfrm>
          <a:prstGeom prst="rect">
            <a:avLst/>
          </a:prstGeom>
          <a:noFill/>
        </p:spPr>
        <p:txBody>
          <a:bodyPr wrap="square" rtlCol="0">
            <a:spAutoFit/>
          </a:bodyPr>
          <a:lstStyle/>
          <a:p>
            <a:pPr algn="ctr"/>
            <a:r>
              <a:rPr lang="ja-JP" altLang="en-US" sz="2000" dirty="0"/>
              <a:t>＊上記の他に分会費の加算があるので、所属分会により金額は異なります。</a:t>
            </a:r>
            <a:endParaRPr lang="en-US" altLang="ja-JP" sz="2000" dirty="0"/>
          </a:p>
        </p:txBody>
      </p:sp>
      <p:sp>
        <p:nvSpPr>
          <p:cNvPr id="18" name="テキスト ボックス 17">
            <a:extLst>
              <a:ext uri="{FF2B5EF4-FFF2-40B4-BE49-F238E27FC236}">
                <a16:creationId xmlns:a16="http://schemas.microsoft.com/office/drawing/2014/main" id="{40FD907A-4025-4B2D-9C2B-A83171A87D48}"/>
              </a:ext>
            </a:extLst>
          </p:cNvPr>
          <p:cNvSpPr txBox="1"/>
          <p:nvPr/>
        </p:nvSpPr>
        <p:spPr>
          <a:xfrm>
            <a:off x="1056128" y="1762885"/>
            <a:ext cx="7416800" cy="3170099"/>
          </a:xfrm>
          <a:prstGeom prst="rect">
            <a:avLst/>
          </a:prstGeom>
          <a:noFill/>
        </p:spPr>
        <p:txBody>
          <a:bodyPr wrap="square" rtlCol="0">
            <a:spAutoFit/>
          </a:bodyPr>
          <a:lstStyle/>
          <a:p>
            <a:r>
              <a:rPr lang="ja-JP" altLang="en-US" sz="3600" dirty="0">
                <a:solidFill>
                  <a:srgbClr val="FF0000"/>
                </a:solidFill>
                <a:sym typeface="Wingdings" panose="05000000000000000000" pitchFamily="2" charset="2"/>
              </a:rPr>
              <a:t>初年度</a:t>
            </a:r>
            <a:r>
              <a:rPr lang="ja-JP" altLang="en-US" sz="3600" dirty="0">
                <a:sym typeface="Wingdings" panose="05000000000000000000" pitchFamily="2" charset="2"/>
              </a:rPr>
              <a:t>（新規加入）：</a:t>
            </a:r>
            <a:r>
              <a:rPr lang="en-US" altLang="ja-JP" sz="3600" dirty="0">
                <a:solidFill>
                  <a:srgbClr val="FF0000"/>
                </a:solidFill>
                <a:sym typeface="Wingdings" panose="05000000000000000000" pitchFamily="2" charset="2"/>
              </a:rPr>
              <a:t>1,000</a:t>
            </a:r>
            <a:r>
              <a:rPr lang="ja-JP" altLang="en-US" sz="3600" dirty="0">
                <a:solidFill>
                  <a:srgbClr val="FF0000"/>
                </a:solidFill>
                <a:sym typeface="Wingdings" panose="05000000000000000000" pitchFamily="2" charset="2"/>
              </a:rPr>
              <a:t>円</a:t>
            </a:r>
            <a:endParaRPr lang="en-US" altLang="ja-JP" sz="3600" dirty="0">
              <a:sym typeface="Wingdings" panose="05000000000000000000" pitchFamily="2" charset="2"/>
            </a:endParaRPr>
          </a:p>
          <a:p>
            <a:r>
              <a:rPr lang="ja-JP" altLang="en-US" sz="3600" dirty="0">
                <a:sym typeface="Wingdings" panose="05000000000000000000" pitchFamily="2" charset="2"/>
              </a:rPr>
              <a:t>次年度以降 ：</a:t>
            </a:r>
            <a:r>
              <a:rPr lang="en-US" altLang="ja-JP" sz="3600" dirty="0">
                <a:solidFill>
                  <a:srgbClr val="FF0000"/>
                </a:solidFill>
                <a:sym typeface="Wingdings" panose="05000000000000000000" pitchFamily="2" charset="2"/>
              </a:rPr>
              <a:t> 1,000</a:t>
            </a:r>
            <a:r>
              <a:rPr lang="ja-JP" altLang="en-US" sz="3600" dirty="0">
                <a:solidFill>
                  <a:srgbClr val="FF0000"/>
                </a:solidFill>
                <a:sym typeface="Wingdings" panose="05000000000000000000" pitchFamily="2" charset="2"/>
              </a:rPr>
              <a:t>円</a:t>
            </a:r>
            <a:r>
              <a:rPr lang="ja-JP" altLang="en-US" sz="3600" dirty="0">
                <a:sym typeface="Wingdings" panose="05000000000000000000" pitchFamily="2" charset="2"/>
              </a:rPr>
              <a:t>（地域型職員）</a:t>
            </a:r>
            <a:endParaRPr lang="en-US" altLang="ja-JP" sz="3600" dirty="0">
              <a:sym typeface="Wingdings" panose="05000000000000000000" pitchFamily="2" charset="2"/>
            </a:endParaRPr>
          </a:p>
          <a:p>
            <a:r>
              <a:rPr lang="ja-JP" altLang="en-US" sz="3600" dirty="0">
                <a:solidFill>
                  <a:srgbClr val="FF0000"/>
                </a:solidFill>
                <a:sym typeface="Wingdings" panose="05000000000000000000" pitchFamily="2" charset="2"/>
              </a:rPr>
              <a:t>　　　　　　　　　</a:t>
            </a:r>
            <a:r>
              <a:rPr lang="en-US" altLang="ja-JP" sz="3600" dirty="0">
                <a:solidFill>
                  <a:srgbClr val="FF0000"/>
                </a:solidFill>
                <a:sym typeface="Wingdings" panose="05000000000000000000" pitchFamily="2" charset="2"/>
              </a:rPr>
              <a:t>2,000</a:t>
            </a:r>
            <a:r>
              <a:rPr lang="ja-JP" altLang="en-US" sz="3600" dirty="0">
                <a:solidFill>
                  <a:srgbClr val="FF0000"/>
                </a:solidFill>
                <a:sym typeface="Wingdings" panose="05000000000000000000" pitchFamily="2" charset="2"/>
              </a:rPr>
              <a:t>円</a:t>
            </a:r>
            <a:r>
              <a:rPr lang="ja-JP" altLang="en-US" sz="3600" dirty="0">
                <a:sym typeface="Wingdings" panose="05000000000000000000" pitchFamily="2" charset="2"/>
              </a:rPr>
              <a:t>（</a:t>
            </a:r>
            <a:r>
              <a:rPr lang="en-US" altLang="ja-JP" sz="3600" dirty="0">
                <a:sym typeface="Wingdings" panose="05000000000000000000" pitchFamily="2" charset="2"/>
              </a:rPr>
              <a:t>35</a:t>
            </a:r>
            <a:r>
              <a:rPr lang="ja-JP" altLang="en-US" sz="3600" dirty="0">
                <a:sym typeface="Wingdings" panose="05000000000000000000" pitchFamily="2" charset="2"/>
              </a:rPr>
              <a:t>歳未満）</a:t>
            </a:r>
            <a:endParaRPr lang="en-US" altLang="ja-JP" sz="3600" dirty="0">
              <a:sym typeface="Wingdings" panose="05000000000000000000" pitchFamily="2" charset="2"/>
            </a:endParaRPr>
          </a:p>
          <a:p>
            <a:r>
              <a:rPr lang="ja-JP" altLang="en-US" sz="3600" dirty="0">
                <a:sym typeface="Wingdings" panose="05000000000000000000" pitchFamily="2" charset="2"/>
              </a:rPr>
              <a:t>　　　　　　　　　</a:t>
            </a:r>
            <a:r>
              <a:rPr lang="en-US" altLang="ja-JP" sz="3600" dirty="0">
                <a:solidFill>
                  <a:srgbClr val="FF0000"/>
                </a:solidFill>
                <a:sym typeface="Wingdings" panose="05000000000000000000" pitchFamily="2" charset="2"/>
              </a:rPr>
              <a:t>3,000</a:t>
            </a:r>
            <a:r>
              <a:rPr lang="ja-JP" altLang="en-US" sz="3600" dirty="0">
                <a:solidFill>
                  <a:srgbClr val="FF0000"/>
                </a:solidFill>
                <a:sym typeface="Wingdings" panose="05000000000000000000" pitchFamily="2" charset="2"/>
              </a:rPr>
              <a:t>円</a:t>
            </a:r>
            <a:r>
              <a:rPr lang="ja-JP" altLang="en-US" sz="3600" dirty="0">
                <a:sym typeface="Wingdings" panose="05000000000000000000" pitchFamily="2" charset="2"/>
              </a:rPr>
              <a:t>（</a:t>
            </a:r>
            <a:r>
              <a:rPr lang="en-US" altLang="ja-JP" sz="3600" dirty="0">
                <a:sym typeface="Wingdings" panose="05000000000000000000" pitchFamily="2" charset="2"/>
              </a:rPr>
              <a:t>35</a:t>
            </a:r>
            <a:r>
              <a:rPr lang="ja-JP" altLang="en-US" sz="3600" dirty="0">
                <a:sym typeface="Wingdings" panose="05000000000000000000" pitchFamily="2" charset="2"/>
              </a:rPr>
              <a:t>歳以上）</a:t>
            </a:r>
            <a:endParaRPr lang="en-US" altLang="ja-JP" sz="3600" dirty="0">
              <a:sym typeface="Wingdings" panose="05000000000000000000" pitchFamily="2" charset="2"/>
            </a:endParaRPr>
          </a:p>
          <a:p>
            <a:r>
              <a:rPr lang="ja-JP" altLang="en-US" sz="3600" dirty="0">
                <a:sym typeface="Wingdings" panose="05000000000000000000" pitchFamily="2" charset="2"/>
              </a:rPr>
              <a:t>　　　　　　　　　</a:t>
            </a:r>
            <a:r>
              <a:rPr lang="en-US" altLang="ja-JP" sz="3600" dirty="0">
                <a:solidFill>
                  <a:srgbClr val="FF0000"/>
                </a:solidFill>
                <a:sym typeface="Wingdings" panose="05000000000000000000" pitchFamily="2" charset="2"/>
              </a:rPr>
              <a:t>2,100</a:t>
            </a:r>
            <a:r>
              <a:rPr lang="ja-JP" altLang="en-US" sz="3600" dirty="0">
                <a:solidFill>
                  <a:srgbClr val="FF0000"/>
                </a:solidFill>
                <a:sym typeface="Wingdings" panose="05000000000000000000" pitchFamily="2" charset="2"/>
              </a:rPr>
              <a:t>円</a:t>
            </a:r>
            <a:r>
              <a:rPr lang="ja-JP" altLang="en-US" sz="3600" dirty="0">
                <a:sym typeface="Wingdings" panose="05000000000000000000" pitchFamily="2" charset="2"/>
              </a:rPr>
              <a:t>（キャリア職員）</a:t>
            </a:r>
            <a:endParaRPr lang="en-US" altLang="ja-JP" sz="2000" dirty="0"/>
          </a:p>
          <a:p>
            <a:pPr algn="ctr"/>
            <a:endParaRPr lang="en-US" altLang="ja-JP" sz="2000" dirty="0"/>
          </a:p>
        </p:txBody>
      </p:sp>
    </p:spTree>
    <p:extLst>
      <p:ext uri="{BB962C8B-B14F-4D97-AF65-F5344CB8AC3E}">
        <p14:creationId xmlns:p14="http://schemas.microsoft.com/office/powerpoint/2010/main" val="1095334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0C5EF059-A6D3-4384-87EC-D43E3284F266}"/>
              </a:ext>
            </a:extLst>
          </p:cNvPr>
          <p:cNvSpPr>
            <a:spLocks noGrp="1"/>
          </p:cNvSpPr>
          <p:nvPr>
            <p:ph type="sldNum" sz="quarter" idx="12"/>
          </p:nvPr>
        </p:nvSpPr>
        <p:spPr>
          <a:xfrm>
            <a:off x="7086600" y="0"/>
            <a:ext cx="2057400" cy="365125"/>
          </a:xfrm>
        </p:spPr>
        <p:txBody>
          <a:bodyPr/>
          <a:lstStyle/>
          <a:p>
            <a:fld id="{D57F1E4F-1CFF-5643-939E-217C01CDF565}" type="slidenum">
              <a:rPr lang="en-US" smtClean="0"/>
              <a:pPr/>
              <a:t>14</a:t>
            </a:fld>
            <a:endParaRPr lang="en-US" dirty="0"/>
          </a:p>
        </p:txBody>
      </p:sp>
      <p:sp>
        <p:nvSpPr>
          <p:cNvPr id="3" name="テキスト ボックス 2">
            <a:extLst>
              <a:ext uri="{FF2B5EF4-FFF2-40B4-BE49-F238E27FC236}">
                <a16:creationId xmlns:a16="http://schemas.microsoft.com/office/drawing/2014/main" id="{B7903A7A-31AC-4BCF-A53F-678733A7F14A}"/>
              </a:ext>
            </a:extLst>
          </p:cNvPr>
          <p:cNvSpPr txBox="1"/>
          <p:nvPr/>
        </p:nvSpPr>
        <p:spPr>
          <a:xfrm>
            <a:off x="1440301" y="542069"/>
            <a:ext cx="6107762" cy="707886"/>
          </a:xfrm>
          <a:prstGeom prst="rect">
            <a:avLst/>
          </a:prstGeom>
          <a:noFill/>
        </p:spPr>
        <p:txBody>
          <a:bodyPr wrap="none" rtlCol="0">
            <a:spAutoFit/>
          </a:bodyPr>
          <a:lstStyle/>
          <a:p>
            <a:r>
              <a:rPr kumimoji="1" lang="ja-JP" altLang="en-US" sz="4000" u="sng" dirty="0">
                <a:latin typeface="HGP創英角ﾎﾟｯﾌﾟ体" panose="040B0A00000000000000" pitchFamily="50" charset="-128"/>
                <a:ea typeface="HGP創英角ﾎﾟｯﾌﾟ体" panose="040B0A00000000000000" pitchFamily="50" charset="-128"/>
              </a:rPr>
              <a:t>組合費の支出用途について</a:t>
            </a:r>
          </a:p>
        </p:txBody>
      </p:sp>
      <p:sp>
        <p:nvSpPr>
          <p:cNvPr id="4" name="テキスト ボックス 3">
            <a:extLst>
              <a:ext uri="{FF2B5EF4-FFF2-40B4-BE49-F238E27FC236}">
                <a16:creationId xmlns:a16="http://schemas.microsoft.com/office/drawing/2014/main" id="{E1DF5B11-A168-47EF-9FD6-01752732FA7A}"/>
              </a:ext>
            </a:extLst>
          </p:cNvPr>
          <p:cNvSpPr txBox="1"/>
          <p:nvPr/>
        </p:nvSpPr>
        <p:spPr>
          <a:xfrm>
            <a:off x="136538" y="1435877"/>
            <a:ext cx="8673247" cy="5262979"/>
          </a:xfrm>
          <a:prstGeom prst="rect">
            <a:avLst/>
          </a:prstGeom>
          <a:noFill/>
        </p:spPr>
        <p:txBody>
          <a:bodyPr wrap="square" rtlCol="0">
            <a:spAutoFit/>
          </a:bodyPr>
          <a:lstStyle/>
          <a:p>
            <a:pPr marL="457200" indent="-457200">
              <a:buFont typeface="Arial" panose="020B0604020202020204" pitchFamily="34" charset="0"/>
              <a:buChar char="•"/>
            </a:pPr>
            <a:r>
              <a:rPr kumimoji="1" lang="ja-JP" altLang="en-US" sz="2800" dirty="0">
                <a:latin typeface="HG丸ｺﾞｼｯｸM-PRO" panose="020F0600000000000000" pitchFamily="50" charset="-128"/>
                <a:ea typeface="HG丸ｺﾞｼｯｸM-PRO" panose="020F0600000000000000" pitchFamily="50" charset="-128"/>
              </a:rPr>
              <a:t>労組では</a:t>
            </a:r>
            <a:r>
              <a:rPr kumimoji="1" lang="ja-JP" altLang="en-US" sz="2800" u="sng" dirty="0">
                <a:latin typeface="HG丸ｺﾞｼｯｸM-PRO" panose="020F0600000000000000" pitchFamily="50" charset="-128"/>
                <a:ea typeface="HG丸ｺﾞｼｯｸM-PRO" panose="020F0600000000000000" pitchFamily="50" charset="-128"/>
              </a:rPr>
              <a:t>当局との交渉の調整や準備、自分たちの主張を載せる機関紙発行</a:t>
            </a:r>
            <a:r>
              <a:rPr kumimoji="1" lang="ja-JP" altLang="en-US" sz="2800" dirty="0">
                <a:latin typeface="HG丸ｺﾞｼｯｸM-PRO" panose="020F0600000000000000" pitchFamily="50" charset="-128"/>
                <a:ea typeface="HG丸ｺﾞｼｯｸM-PRO" panose="020F0600000000000000" pitchFamily="50" charset="-128"/>
              </a:rPr>
              <a:t>などの活動をしています。</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pPr marL="457200" indent="-457200">
              <a:buFont typeface="Arial" panose="020B0604020202020204" pitchFamily="34" charset="0"/>
              <a:buChar char="•"/>
            </a:pP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組合費</a:t>
            </a:r>
            <a:r>
              <a:rPr kumimoji="1" lang="ja-JP" altLang="en-US" sz="2800" dirty="0">
                <a:latin typeface="HG丸ｺﾞｼｯｸM-PRO" panose="020F0600000000000000" pitchFamily="50" charset="-128"/>
                <a:ea typeface="HG丸ｺﾞｼｯｸM-PRO" panose="020F0600000000000000" pitchFamily="50" charset="-128"/>
              </a:rPr>
              <a:t>は活動を支えてくださる</a:t>
            </a: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書記さんの雇用費</a:t>
            </a:r>
            <a:r>
              <a:rPr kumimoji="1" lang="ja-JP" altLang="en-US" sz="2800" dirty="0">
                <a:latin typeface="HG丸ｺﾞｼｯｸM-PRO" panose="020F0600000000000000" pitchFamily="50" charset="-128"/>
                <a:ea typeface="HG丸ｺﾞｼｯｸM-PRO" panose="020F0600000000000000" pitchFamily="50" charset="-128"/>
              </a:rPr>
              <a:t>や</a:t>
            </a: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広報活動費</a:t>
            </a:r>
            <a:r>
              <a:rPr kumimoji="1" lang="ja-JP" altLang="en-US" sz="2800" dirty="0">
                <a:latin typeface="HG丸ｺﾞｼｯｸM-PRO" panose="020F0600000000000000" pitchFamily="50" charset="-128"/>
                <a:ea typeface="HG丸ｺﾞｼｯｸM-PRO" panose="020F0600000000000000" pitchFamily="50" charset="-128"/>
              </a:rPr>
              <a:t>などに充てられます。</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　</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pPr marL="457200" indent="-457200">
              <a:buFont typeface="Arial" panose="020B0604020202020204" pitchFamily="34" charset="0"/>
              <a:buChar char="•"/>
            </a:pPr>
            <a:r>
              <a:rPr kumimoji="1" lang="ja-JP" altLang="en-US" sz="2800" dirty="0">
                <a:latin typeface="HG丸ｺﾞｼｯｸM-PRO" panose="020F0600000000000000" pitchFamily="50" charset="-128"/>
                <a:ea typeface="HG丸ｺﾞｼｯｸM-PRO" panose="020F0600000000000000" pitchFamily="50" charset="-128"/>
              </a:rPr>
              <a:t>その大半が固定費であるため、</a:t>
            </a:r>
            <a:r>
              <a:rPr kumimoji="1" lang="ja-JP" altLang="en-US" sz="2800" u="sng" dirty="0">
                <a:latin typeface="HG丸ｺﾞｼｯｸM-PRO" panose="020F0600000000000000" pitchFamily="50" charset="-128"/>
                <a:ea typeface="HG丸ｺﾞｼｯｸM-PRO" panose="020F0600000000000000" pitchFamily="50" charset="-128"/>
              </a:rPr>
              <a:t>組合員が増えれば一人当たりの組合費はもっと安くなります。</a:t>
            </a:r>
            <a:endParaRPr kumimoji="1" lang="en-US" altLang="ja-JP" sz="2800" u="sng" dirty="0">
              <a:latin typeface="HG丸ｺﾞｼｯｸM-PRO" panose="020F0600000000000000" pitchFamily="50" charset="-128"/>
              <a:ea typeface="HG丸ｺﾞｼｯｸM-PRO" panose="020F0600000000000000" pitchFamily="50" charset="-128"/>
            </a:endParaRPr>
          </a:p>
        </p:txBody>
      </p:sp>
      <p:sp>
        <p:nvSpPr>
          <p:cNvPr id="5" name="下矢印 2">
            <a:extLst>
              <a:ext uri="{FF2B5EF4-FFF2-40B4-BE49-F238E27FC236}">
                <a16:creationId xmlns:a16="http://schemas.microsoft.com/office/drawing/2014/main" id="{96AEC264-BB7D-4BBA-AE88-1A079E28DCF7}"/>
              </a:ext>
            </a:extLst>
          </p:cNvPr>
          <p:cNvSpPr/>
          <p:nvPr/>
        </p:nvSpPr>
        <p:spPr>
          <a:xfrm>
            <a:off x="2991203" y="2766852"/>
            <a:ext cx="2963918" cy="64638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8" name="下矢印 2">
            <a:extLst>
              <a:ext uri="{FF2B5EF4-FFF2-40B4-BE49-F238E27FC236}">
                <a16:creationId xmlns:a16="http://schemas.microsoft.com/office/drawing/2014/main" id="{33029E2D-FC12-4674-B991-87E2D195D477}"/>
              </a:ext>
            </a:extLst>
          </p:cNvPr>
          <p:cNvSpPr/>
          <p:nvPr/>
        </p:nvSpPr>
        <p:spPr>
          <a:xfrm>
            <a:off x="2996459" y="4884679"/>
            <a:ext cx="2963918" cy="646386"/>
          </a:xfrm>
          <a:prstGeom prst="down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81902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角丸四角形 6"/>
          <p:cNvSpPr/>
          <p:nvPr/>
        </p:nvSpPr>
        <p:spPr>
          <a:xfrm>
            <a:off x="94593" y="4037151"/>
            <a:ext cx="8994228" cy="2639047"/>
          </a:xfrm>
          <a:prstGeom prst="roundRect">
            <a:avLst/>
          </a:prstGeom>
          <a:solidFill>
            <a:schemeClr val="accent4">
              <a:lumMod val="20000"/>
              <a:lumOff val="80000"/>
            </a:schemeClr>
          </a:solidFill>
          <a:ln w="28575">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94593" y="4144306"/>
            <a:ext cx="8919428" cy="2369880"/>
          </a:xfrm>
          <a:prstGeom prst="rect">
            <a:avLst/>
          </a:prstGeom>
          <a:noFill/>
        </p:spPr>
        <p:txBody>
          <a:bodyPr wrap="none" rtlCol="0">
            <a:spAutoFit/>
          </a:bodyPr>
          <a:lstStyle/>
          <a:p>
            <a:pPr algn="ctr"/>
            <a:r>
              <a:rPr kumimoji="1" lang="ja-JP" altLang="en-US" sz="3200" dirty="0">
                <a:solidFill>
                  <a:srgbClr val="00B0F0"/>
                </a:solidFill>
                <a:latin typeface="HG丸ｺﾞｼｯｸM-PRO" panose="020F0600000000000000" pitchFamily="50" charset="-128"/>
                <a:ea typeface="HG丸ｺﾞｼｯｸM-PRO" panose="020F0600000000000000" pitchFamily="50" charset="-128"/>
              </a:rPr>
              <a:t>労働組合</a:t>
            </a:r>
            <a:r>
              <a:rPr kumimoji="1" lang="ja-JP" altLang="en-US" sz="2800" dirty="0">
                <a:latin typeface="HG丸ｺﾞｼｯｸM-PRO" panose="020F0600000000000000" pitchFamily="50" charset="-128"/>
                <a:ea typeface="HG丸ｺﾞｼｯｸM-PRO" panose="020F0600000000000000" pitchFamily="50" charset="-128"/>
              </a:rPr>
              <a:t>は憲法で認められた</a:t>
            </a:r>
            <a:r>
              <a:rPr kumimoji="1" lang="ja-JP" altLang="en-US" sz="3200" dirty="0">
                <a:solidFill>
                  <a:srgbClr val="00B0F0"/>
                </a:solidFill>
                <a:latin typeface="HG丸ｺﾞｼｯｸM-PRO" panose="020F0600000000000000" pitchFamily="50" charset="-128"/>
                <a:ea typeface="HG丸ｺﾞｼｯｸM-PRO" panose="020F0600000000000000" pitchFamily="50" charset="-128"/>
              </a:rPr>
              <a:t>労働者の権利</a:t>
            </a:r>
            <a:r>
              <a:rPr kumimoji="1" lang="ja-JP" altLang="en-US" sz="2800" dirty="0">
                <a:latin typeface="HG丸ｺﾞｼｯｸM-PRO" panose="020F0600000000000000" pitchFamily="50" charset="-128"/>
                <a:ea typeface="HG丸ｺﾞｼｯｸM-PRO" panose="020F0600000000000000" pitchFamily="50" charset="-128"/>
              </a:rPr>
              <a:t>です。</a:t>
            </a:r>
            <a:endParaRPr kumimoji="1" lang="en-US" altLang="ja-JP" sz="2800" dirty="0">
              <a:latin typeface="HG丸ｺﾞｼｯｸM-PRO" panose="020F0600000000000000" pitchFamily="50" charset="-128"/>
              <a:ea typeface="HG丸ｺﾞｼｯｸM-PRO" panose="020F0600000000000000" pitchFamily="50" charset="-128"/>
            </a:endParaRPr>
          </a:p>
          <a:p>
            <a:pPr algn="ctr"/>
            <a:r>
              <a:rPr kumimoji="1" lang="ja-JP" altLang="en-US" sz="2800" dirty="0">
                <a:latin typeface="HG丸ｺﾞｼｯｸM-PRO" panose="020F0600000000000000" pitchFamily="50" charset="-128"/>
                <a:ea typeface="HG丸ｺﾞｼｯｸM-PRO" panose="020F0600000000000000" pitchFamily="50" charset="-128"/>
              </a:rPr>
              <a:t>ご自身や周りの人達にとって、</a:t>
            </a:r>
            <a:r>
              <a:rPr kumimoji="1" lang="ja-JP" altLang="en-US" sz="3200" b="1" dirty="0">
                <a:solidFill>
                  <a:srgbClr val="FF0000"/>
                </a:solidFill>
                <a:latin typeface="HG丸ｺﾞｼｯｸM-PRO" panose="020F0600000000000000" pitchFamily="50" charset="-128"/>
                <a:ea typeface="HG丸ｺﾞｼｯｸM-PRO" panose="020F0600000000000000" pitchFamily="50" charset="-128"/>
              </a:rPr>
              <a:t>より働きやすい環境</a:t>
            </a:r>
            <a:endParaRPr kumimoji="1" lang="en-US" altLang="ja-JP" sz="3200" b="1" dirty="0">
              <a:solidFill>
                <a:srgbClr val="FF0000"/>
              </a:solidFill>
              <a:latin typeface="HG丸ｺﾞｼｯｸM-PRO" panose="020F0600000000000000" pitchFamily="50" charset="-128"/>
              <a:ea typeface="HG丸ｺﾞｼｯｸM-PRO" panose="020F0600000000000000" pitchFamily="50" charset="-128"/>
            </a:endParaRPr>
          </a:p>
          <a:p>
            <a:pPr algn="ctr"/>
            <a:r>
              <a:rPr kumimoji="1" lang="ja-JP" altLang="en-US" sz="2800" dirty="0">
                <a:latin typeface="HG丸ｺﾞｼｯｸM-PRO" panose="020F0600000000000000" pitchFamily="50" charset="-128"/>
                <a:ea typeface="HG丸ｺﾞｼｯｸM-PRO" panose="020F0600000000000000" pitchFamily="50" charset="-128"/>
              </a:rPr>
              <a:t>を作っていくために、ぜひ加入をご検討ください。</a:t>
            </a:r>
            <a:endParaRPr kumimoji="1" lang="en-US" altLang="ja-JP" sz="2800" dirty="0">
              <a:latin typeface="HG丸ｺﾞｼｯｸM-PRO" panose="020F0600000000000000" pitchFamily="50" charset="-128"/>
              <a:ea typeface="HG丸ｺﾞｼｯｸM-PRO" panose="020F0600000000000000" pitchFamily="50" charset="-128"/>
            </a:endParaRPr>
          </a:p>
          <a:p>
            <a:pPr algn="ct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＊これから長く働く人にとって、</a:t>
            </a:r>
            <a:endParaRPr kumimoji="1" lang="en-US" altLang="ja-JP" sz="2800" dirty="0">
              <a:solidFill>
                <a:srgbClr val="00B050"/>
              </a:solidFill>
              <a:latin typeface="HG丸ｺﾞｼｯｸM-PRO" panose="020F0600000000000000" pitchFamily="50" charset="-128"/>
              <a:ea typeface="HG丸ｺﾞｼｯｸM-PRO" panose="020F0600000000000000" pitchFamily="50" charset="-128"/>
            </a:endParaRPr>
          </a:p>
          <a:p>
            <a:pPr algn="ct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労働条件の向上は、より重要な問題です。</a:t>
            </a:r>
            <a:endParaRPr kumimoji="1" lang="en-US" altLang="ja-JP" sz="2800" dirty="0">
              <a:solidFill>
                <a:srgbClr val="00B050"/>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3582454" y="121904"/>
            <a:ext cx="1577676" cy="707886"/>
          </a:xfrm>
          <a:prstGeom prst="rect">
            <a:avLst/>
          </a:prstGeom>
          <a:noFill/>
        </p:spPr>
        <p:txBody>
          <a:bodyPr wrap="none" rtlCol="0">
            <a:spAutoFit/>
          </a:bodyPr>
          <a:lstStyle/>
          <a:p>
            <a:r>
              <a:rPr kumimoji="1" lang="ja-JP" altLang="en-US" sz="4000" u="sng" dirty="0">
                <a:latin typeface="HGP創英角ﾎﾟｯﾌﾟ体" panose="040B0A00000000000000" pitchFamily="50" charset="-128"/>
                <a:ea typeface="HGP創英角ﾎﾟｯﾌﾟ体" panose="040B0A00000000000000" pitchFamily="50" charset="-128"/>
              </a:rPr>
              <a:t>まとめ</a:t>
            </a:r>
          </a:p>
        </p:txBody>
      </p:sp>
      <p:sp>
        <p:nvSpPr>
          <p:cNvPr id="6" name="テキスト ボックス 5"/>
          <p:cNvSpPr txBox="1"/>
          <p:nvPr/>
        </p:nvSpPr>
        <p:spPr>
          <a:xfrm>
            <a:off x="61228" y="929179"/>
            <a:ext cx="8084264" cy="2677656"/>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a:t>
            </a:r>
            <a:r>
              <a:rPr kumimoji="1" lang="ja-JP" altLang="en-US" sz="2800" b="1" dirty="0">
                <a:latin typeface="HG丸ｺﾞｼｯｸM-PRO" panose="020F0600000000000000" pitchFamily="50" charset="-128"/>
                <a:ea typeface="HG丸ｺﾞｼｯｸM-PRO" panose="020F0600000000000000" pitchFamily="50" charset="-128"/>
              </a:rPr>
              <a:t>産総研労組は</a:t>
            </a:r>
            <a:r>
              <a:rPr kumimoji="1" lang="ja-JP" altLang="en-US" sz="2800" dirty="0">
                <a:latin typeface="HG丸ｺﾞｼｯｸM-PRO" panose="020F0600000000000000" pitchFamily="50" charset="-128"/>
                <a:ea typeface="HG丸ｺﾞｼｯｸM-PRO" panose="020F0600000000000000" pitchFamily="50" charset="-128"/>
              </a:rPr>
              <a:t>産総研幹部に直接要求できる</a:t>
            </a:r>
            <a:endParaRPr kumimoji="1" lang="en-US" altLang="ja-JP" sz="2800" dirty="0">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・憲法、法律が</a:t>
            </a:r>
            <a:r>
              <a:rPr kumimoji="1" lang="ja-JP" altLang="en-US" sz="2800" dirty="0">
                <a:solidFill>
                  <a:srgbClr val="FF0000"/>
                </a:solidFill>
                <a:latin typeface="HG丸ｺﾞｼｯｸM-PRO" panose="020F0600000000000000" pitchFamily="50" charset="-128"/>
                <a:ea typeface="HG丸ｺﾞｼｯｸM-PRO" panose="020F0600000000000000" pitchFamily="50" charset="-128"/>
              </a:rPr>
              <a:t>あるだけ</a:t>
            </a:r>
            <a:r>
              <a:rPr kumimoji="1" lang="ja-JP" altLang="en-US" sz="2800" dirty="0">
                <a:latin typeface="HG丸ｺﾞｼｯｸM-PRO" panose="020F0600000000000000" pitchFamily="50" charset="-128"/>
                <a:ea typeface="HG丸ｺﾞｼｯｸM-PRO" panose="020F0600000000000000" pitchFamily="50" charset="-128"/>
              </a:rPr>
              <a:t>では自分を</a:t>
            </a:r>
            <a:r>
              <a:rPr kumimoji="1" lang="ja-JP" altLang="en-US" sz="2800" dirty="0">
                <a:solidFill>
                  <a:srgbClr val="FF0000"/>
                </a:solidFill>
                <a:latin typeface="HG丸ｺﾞｼｯｸM-PRO" panose="020F0600000000000000" pitchFamily="50" charset="-128"/>
                <a:ea typeface="HG丸ｺﾞｼｯｸM-PRO" panose="020F0600000000000000" pitchFamily="50" charset="-128"/>
              </a:rPr>
              <a:t>守れない</a:t>
            </a:r>
            <a:endParaRPr kumimoji="1" lang="en-US" altLang="ja-JP" sz="2800"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　法律を</a:t>
            </a:r>
            <a:r>
              <a:rPr kumimoji="1" lang="ja-JP" altLang="en-US" sz="2800" dirty="0">
                <a:solidFill>
                  <a:srgbClr val="00B0F0"/>
                </a:solidFill>
                <a:latin typeface="HG丸ｺﾞｼｯｸM-PRO" panose="020F0600000000000000" pitchFamily="50" charset="-128"/>
                <a:ea typeface="HG丸ｺﾞｼｯｸM-PRO" panose="020F0600000000000000" pitchFamily="50" charset="-128"/>
              </a:rPr>
              <a:t>知って</a:t>
            </a:r>
            <a:r>
              <a:rPr kumimoji="1" lang="ja-JP" altLang="en-US" sz="2800" dirty="0">
                <a:latin typeface="HG丸ｺﾞｼｯｸM-PRO" panose="020F0600000000000000" pitchFamily="50" charset="-128"/>
                <a:ea typeface="HG丸ｺﾞｼｯｸM-PRO" panose="020F0600000000000000" pitchFamily="50" charset="-128"/>
              </a:rPr>
              <a:t>、</a:t>
            </a:r>
            <a:r>
              <a:rPr kumimoji="1" lang="ja-JP" altLang="en-US" sz="2800" dirty="0">
                <a:solidFill>
                  <a:srgbClr val="00B0F0"/>
                </a:solidFill>
                <a:latin typeface="HG丸ｺﾞｼｯｸM-PRO" panose="020F0600000000000000" pitchFamily="50" charset="-128"/>
                <a:ea typeface="HG丸ｺﾞｼｯｸM-PRO" panose="020F0600000000000000" pitchFamily="50" charset="-128"/>
              </a:rPr>
              <a:t>使って</a:t>
            </a:r>
            <a:r>
              <a:rPr kumimoji="1" lang="ja-JP" altLang="en-US" sz="2800" dirty="0">
                <a:latin typeface="HG丸ｺﾞｼｯｸM-PRO" panose="020F0600000000000000" pitchFamily="50" charset="-128"/>
                <a:ea typeface="HG丸ｺﾞｼｯｸM-PRO" panose="020F0600000000000000" pitchFamily="50" charset="-128"/>
              </a:rPr>
              <a:t>、解決に導く</a:t>
            </a:r>
            <a:r>
              <a:rPr kumimoji="1" lang="ja-JP" altLang="en-US" sz="2800" dirty="0">
                <a:solidFill>
                  <a:srgbClr val="00B0F0"/>
                </a:solidFill>
                <a:latin typeface="HG丸ｺﾞｼｯｸM-PRO" panose="020F0600000000000000" pitchFamily="50" charset="-128"/>
                <a:ea typeface="HG丸ｺﾞｼｯｸM-PRO" panose="020F0600000000000000" pitchFamily="50" charset="-128"/>
              </a:rPr>
              <a:t>活動が必要</a:t>
            </a:r>
            <a:endParaRPr kumimoji="1" lang="en-US" altLang="ja-JP" sz="2800" dirty="0">
              <a:solidFill>
                <a:srgbClr val="00B0F0"/>
              </a:solidFill>
              <a:latin typeface="HG丸ｺﾞｼｯｸM-PRO" panose="020F0600000000000000" pitchFamily="50" charset="-128"/>
              <a:ea typeface="HG丸ｺﾞｼｯｸM-PRO" panose="020F0600000000000000" pitchFamily="50" charset="-128"/>
            </a:endParaRPr>
          </a:p>
          <a:p>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・労組の活動には</a:t>
            </a: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継続性</a:t>
            </a:r>
            <a:r>
              <a:rPr kumimoji="1" lang="ja-JP" altLang="en-US" sz="2800" dirty="0">
                <a:latin typeface="HG丸ｺﾞｼｯｸM-PRO" panose="020F0600000000000000" pitchFamily="50" charset="-128"/>
                <a:ea typeface="HG丸ｺﾞｼｯｸM-PRO" panose="020F0600000000000000" pitchFamily="50" charset="-128"/>
              </a:rPr>
              <a:t>と</a:t>
            </a:r>
            <a:r>
              <a:rPr kumimoji="1" lang="ja-JP" altLang="en-US" sz="2800" dirty="0">
                <a:solidFill>
                  <a:srgbClr val="00B050"/>
                </a:solidFill>
                <a:latin typeface="HG丸ｺﾞｼｯｸM-PRO" panose="020F0600000000000000" pitchFamily="50" charset="-128"/>
                <a:ea typeface="HG丸ｺﾞｼｯｸM-PRO" panose="020F0600000000000000" pitchFamily="50" charset="-128"/>
              </a:rPr>
              <a:t>維持費</a:t>
            </a:r>
            <a:r>
              <a:rPr kumimoji="1" lang="ja-JP" altLang="en-US" sz="2800" dirty="0">
                <a:latin typeface="HG丸ｺﾞｼｯｸM-PRO" panose="020F0600000000000000" pitchFamily="50" charset="-128"/>
                <a:ea typeface="HG丸ｺﾞｼｯｸM-PRO" panose="020F0600000000000000" pitchFamily="50" charset="-128"/>
              </a:rPr>
              <a:t>が必要</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a:extLst>
              <a:ext uri="{FF2B5EF4-FFF2-40B4-BE49-F238E27FC236}">
                <a16:creationId xmlns:a16="http://schemas.microsoft.com/office/drawing/2014/main" id="{1DF7138C-81C9-4F72-BCE0-603B515F0AE4}"/>
              </a:ext>
            </a:extLst>
          </p:cNvPr>
          <p:cNvSpPr>
            <a:spLocks noGrp="1"/>
          </p:cNvSpPr>
          <p:nvPr>
            <p:ph type="sldNum" sz="quarter" idx="12"/>
          </p:nvPr>
        </p:nvSpPr>
        <p:spPr>
          <a:xfrm>
            <a:off x="7086600" y="-761"/>
            <a:ext cx="2057400" cy="365125"/>
          </a:xfrm>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8268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6857DE0B-4736-4708-B516-85DB25519DA5}"/>
              </a:ext>
            </a:extLst>
          </p:cNvPr>
          <p:cNvSpPr txBox="1"/>
          <p:nvPr/>
        </p:nvSpPr>
        <p:spPr>
          <a:xfrm>
            <a:off x="1266955" y="121904"/>
            <a:ext cx="6800260" cy="707886"/>
          </a:xfrm>
          <a:prstGeom prst="rect">
            <a:avLst/>
          </a:prstGeom>
          <a:noFill/>
        </p:spPr>
        <p:txBody>
          <a:bodyPr wrap="none" rtlCol="0">
            <a:spAutoFit/>
          </a:bodyPr>
          <a:lstStyle/>
          <a:p>
            <a:r>
              <a:rPr kumimoji="1" lang="ja-JP" altLang="en-US" sz="4000" u="sng" dirty="0">
                <a:latin typeface="HGP創英角ﾎﾟｯﾌﾟ体" panose="040B0A00000000000000" pitchFamily="50" charset="-128"/>
                <a:ea typeface="HGP創英角ﾎﾟｯﾌﾟ体" panose="040B0A00000000000000" pitchFamily="50" charset="-128"/>
              </a:rPr>
              <a:t>誤解しないでいただきたいこと</a:t>
            </a:r>
          </a:p>
        </p:txBody>
      </p:sp>
      <p:grpSp>
        <p:nvGrpSpPr>
          <p:cNvPr id="17" name="グループ化 16">
            <a:extLst>
              <a:ext uri="{FF2B5EF4-FFF2-40B4-BE49-F238E27FC236}">
                <a16:creationId xmlns:a16="http://schemas.microsoft.com/office/drawing/2014/main" id="{237A9564-1005-8743-B301-662CFAAACF59}"/>
              </a:ext>
            </a:extLst>
          </p:cNvPr>
          <p:cNvGrpSpPr/>
          <p:nvPr/>
        </p:nvGrpSpPr>
        <p:grpSpPr>
          <a:xfrm>
            <a:off x="47882" y="864206"/>
            <a:ext cx="9062978" cy="3645925"/>
            <a:chOff x="47882" y="864206"/>
            <a:chExt cx="9062978" cy="3645925"/>
          </a:xfrm>
        </p:grpSpPr>
        <p:grpSp>
          <p:nvGrpSpPr>
            <p:cNvPr id="9" name="グループ化 8">
              <a:extLst>
                <a:ext uri="{FF2B5EF4-FFF2-40B4-BE49-F238E27FC236}">
                  <a16:creationId xmlns:a16="http://schemas.microsoft.com/office/drawing/2014/main" id="{C9FC59B5-30EC-7A4F-85DD-9F0C0B8D370F}"/>
                </a:ext>
              </a:extLst>
            </p:cNvPr>
            <p:cNvGrpSpPr/>
            <p:nvPr/>
          </p:nvGrpSpPr>
          <p:grpSpPr>
            <a:xfrm>
              <a:off x="103236" y="864206"/>
              <a:ext cx="8952271" cy="1569281"/>
              <a:chOff x="0" y="982190"/>
              <a:chExt cx="8952271" cy="1569281"/>
            </a:xfrm>
          </p:grpSpPr>
          <p:sp>
            <p:nvSpPr>
              <p:cNvPr id="3" name="角丸四角形 2">
                <a:extLst>
                  <a:ext uri="{FF2B5EF4-FFF2-40B4-BE49-F238E27FC236}">
                    <a16:creationId xmlns:a16="http://schemas.microsoft.com/office/drawing/2014/main" id="{AA15C1C3-D7EE-A847-B0FB-281E11148B70}"/>
                  </a:ext>
                </a:extLst>
              </p:cNvPr>
              <p:cNvSpPr/>
              <p:nvPr/>
            </p:nvSpPr>
            <p:spPr>
              <a:xfrm>
                <a:off x="0" y="982190"/>
                <a:ext cx="8952271" cy="1569281"/>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894F389-80D9-419F-A9FB-354D81A02A78}"/>
                  </a:ext>
                </a:extLst>
              </p:cNvPr>
              <p:cNvSpPr txBox="1"/>
              <p:nvPr/>
            </p:nvSpPr>
            <p:spPr>
              <a:xfrm>
                <a:off x="420235" y="1074333"/>
                <a:ext cx="8532036" cy="1384995"/>
              </a:xfrm>
              <a:prstGeom prst="rect">
                <a:avLst/>
              </a:prstGeom>
              <a:noFill/>
            </p:spPr>
            <p:txBody>
              <a:bodyPr wrap="square" rtlCol="0">
                <a:spAutoFit/>
              </a:bodyPr>
              <a:lstStyle/>
              <a:p>
                <a:pPr lvl="1"/>
                <a:r>
                  <a:rPr kumimoji="1" lang="ja-JP" altLang="en-US" sz="2800" dirty="0">
                    <a:latin typeface="HG丸ｺﾞｼｯｸM-PRO" panose="020F0600000000000000" pitchFamily="50" charset="-128"/>
                    <a:ea typeface="HG丸ｺﾞｼｯｸM-PRO" panose="020F0600000000000000" pitchFamily="50" charset="-128"/>
                  </a:rPr>
                  <a:t>「労働組合」と言うと、選挙のさいに○○党へ</a:t>
                </a:r>
                <a:r>
                  <a:rPr kumimoji="1" lang="ja-JP" altLang="en-US" sz="2800">
                    <a:latin typeface="HG丸ｺﾞｼｯｸM-PRO" panose="020F0600000000000000" pitchFamily="50" charset="-128"/>
                    <a:ea typeface="HG丸ｺﾞｼｯｸM-PRO" panose="020F0600000000000000" pitchFamily="50" charset="-128"/>
                  </a:rPr>
                  <a:t>投票を呼びかける</a:t>
                </a:r>
                <a:r>
                  <a:rPr kumimoji="1" lang="ja-JP" altLang="en-US" sz="2800" dirty="0">
                    <a:latin typeface="HG丸ｺﾞｼｯｸM-PRO" panose="020F0600000000000000" pitchFamily="50" charset="-128"/>
                    <a:ea typeface="HG丸ｺﾞｼｯｸM-PRO" panose="020F0600000000000000" pitchFamily="50" charset="-128"/>
                  </a:rPr>
                  <a:t>イメージがある</a:t>
                </a:r>
                <a:r>
                  <a:rPr kumimoji="1" lang="ja-JP" altLang="en-US" sz="2800">
                    <a:latin typeface="HG丸ｺﾞｼｯｸM-PRO" panose="020F0600000000000000" pitchFamily="50" charset="-128"/>
                    <a:ea typeface="HG丸ｺﾞｼｯｸM-PRO" panose="020F0600000000000000" pitchFamily="50" charset="-128"/>
                  </a:rPr>
                  <a:t>かも知れませんが</a:t>
                </a:r>
                <a:r>
                  <a:rPr kumimoji="1" lang="ja-JP" altLang="en-US" sz="2800" dirty="0">
                    <a:latin typeface="HG丸ｺﾞｼｯｸM-PRO" panose="020F0600000000000000" pitchFamily="50" charset="-128"/>
                    <a:ea typeface="HG丸ｺﾞｼｯｸM-PRO" panose="020F0600000000000000" pitchFamily="50" charset="-128"/>
                  </a:rPr>
                  <a:t>・</a:t>
                </a:r>
                <a:r>
                  <a:rPr kumimoji="1" lang="ja-JP" altLang="en-US" sz="2800">
                    <a:latin typeface="HG丸ｺﾞｼｯｸM-PRO" panose="020F0600000000000000" pitchFamily="50" charset="-128"/>
                    <a:ea typeface="HG丸ｺﾞｼｯｸM-PRO" panose="020F0600000000000000" pitchFamily="50" charset="-128"/>
                  </a:rPr>
                  <a:t>・・</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5" name="十字形 4">
                <a:extLst>
                  <a:ext uri="{FF2B5EF4-FFF2-40B4-BE49-F238E27FC236}">
                    <a16:creationId xmlns:a16="http://schemas.microsoft.com/office/drawing/2014/main" id="{A9BFA1A8-F740-9B46-9063-C2D59006C559}"/>
                  </a:ext>
                </a:extLst>
              </p:cNvPr>
              <p:cNvSpPr>
                <a:spLocks noChangeAspect="1"/>
              </p:cNvSpPr>
              <p:nvPr/>
            </p:nvSpPr>
            <p:spPr>
              <a:xfrm rot="2700000">
                <a:off x="30422" y="1298830"/>
                <a:ext cx="936000" cy="936000"/>
              </a:xfrm>
              <a:prstGeom prst="plus">
                <a:avLst>
                  <a:gd name="adj" fmla="val 4051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 name="テキスト ボックス 6">
              <a:extLst>
                <a:ext uri="{FF2B5EF4-FFF2-40B4-BE49-F238E27FC236}">
                  <a16:creationId xmlns:a16="http://schemas.microsoft.com/office/drawing/2014/main" id="{2C872C37-16EF-6D4C-9113-92FDFD9FB103}"/>
                </a:ext>
              </a:extLst>
            </p:cNvPr>
            <p:cNvSpPr txBox="1"/>
            <p:nvPr/>
          </p:nvSpPr>
          <p:spPr>
            <a:xfrm>
              <a:off x="47882" y="2571139"/>
              <a:ext cx="9062978" cy="1938992"/>
            </a:xfrm>
            <a:prstGeom prst="rect">
              <a:avLst/>
            </a:prstGeom>
            <a:solidFill>
              <a:schemeClr val="accent1">
                <a:lumMod val="20000"/>
                <a:lumOff val="80000"/>
              </a:schemeClr>
            </a:solidFill>
          </p:spPr>
          <p:txBody>
            <a:bodyPr wrap="square" rtlCol="0">
              <a:spAutoFit/>
            </a:bodyPr>
            <a:lstStyle/>
            <a:p>
              <a:pPr marL="360000" lvl="1"/>
              <a:r>
                <a:rPr kumimoji="1" lang="ja-JP" altLang="en-US" sz="2400" dirty="0">
                  <a:latin typeface="HG丸ｺﾞｼｯｸM-PRO" panose="020F0600000000000000" pitchFamily="50" charset="-128"/>
                  <a:ea typeface="HG丸ｺﾞｼｯｸM-PRO" panose="020F0600000000000000" pitchFamily="50" charset="-128"/>
                </a:rPr>
                <a:t>・産総研労働組合は、</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特定の政治活動とは全く無関係</a:t>
              </a:r>
              <a:r>
                <a:rPr kumimoji="1" lang="ja-JP" altLang="en-US" sz="2400" dirty="0">
                  <a:latin typeface="HG丸ｺﾞｼｯｸM-PRO" panose="020F0600000000000000" pitchFamily="50" charset="-128"/>
                  <a:ea typeface="HG丸ｺﾞｼｯｸM-PRO" panose="020F0600000000000000" pitchFamily="50" charset="-128"/>
                </a:rPr>
                <a:t>です。</a:t>
              </a:r>
              <a:endParaRPr kumimoji="1" lang="en-US" altLang="ja-JP" sz="2400" dirty="0">
                <a:latin typeface="HG丸ｺﾞｼｯｸM-PRO" panose="020F0600000000000000" pitchFamily="50" charset="-128"/>
                <a:ea typeface="HG丸ｺﾞｼｯｸM-PRO" panose="020F0600000000000000" pitchFamily="50" charset="-128"/>
              </a:endParaRPr>
            </a:p>
            <a:p>
              <a:pPr lvl="1"/>
              <a:endParaRPr kumimoji="1" lang="en-US" altLang="ja-JP" sz="2400" dirty="0">
                <a:latin typeface="HG丸ｺﾞｼｯｸM-PRO" panose="020F0600000000000000" pitchFamily="50" charset="-128"/>
                <a:ea typeface="HG丸ｺﾞｼｯｸM-PRO" panose="020F0600000000000000" pitchFamily="50" charset="-128"/>
              </a:endParaRPr>
            </a:p>
            <a:p>
              <a:pPr marL="576000" lvl="1" indent="-576000"/>
              <a:r>
                <a:rPr kumimoji="1" lang="ja-JP" altLang="en-US" sz="2400" dirty="0">
                  <a:latin typeface="HG丸ｺﾞｼｯｸM-PRO" panose="020F0600000000000000" pitchFamily="50" charset="-128"/>
                  <a:ea typeface="HG丸ｺﾞｼｯｸM-PRO" panose="020F0600000000000000" pitchFamily="50" charset="-128"/>
                </a:rPr>
                <a:t>　・産総研労働組合は、あくまで</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産総研の労働者が安心して楽しく豊かに暮らせる</a:t>
              </a:r>
              <a:r>
                <a:rPr kumimoji="1" lang="ja-JP" altLang="en-US" sz="2400" dirty="0">
                  <a:latin typeface="HG丸ｺﾞｼｯｸM-PRO" panose="020F0600000000000000" pitchFamily="50" charset="-128"/>
                  <a:ea typeface="HG丸ｺﾞｼｯｸM-PRO" panose="020F0600000000000000" pitchFamily="50" charset="-128"/>
                </a:rPr>
                <a:t>よう考え、</a:t>
              </a:r>
              <a:r>
                <a:rPr kumimoji="1" lang="ja-JP" altLang="en-US" sz="2400" dirty="0">
                  <a:solidFill>
                    <a:srgbClr val="FF0000"/>
                  </a:solidFill>
                  <a:latin typeface="HG丸ｺﾞｼｯｸM-PRO" panose="020F0600000000000000" pitchFamily="50" charset="-128"/>
                  <a:ea typeface="HG丸ｺﾞｼｯｸM-PRO" panose="020F0600000000000000" pitchFamily="50" charset="-128"/>
                </a:rPr>
                <a:t>産総研幹部と交渉</a:t>
              </a:r>
              <a:r>
                <a:rPr kumimoji="1" lang="ja-JP" altLang="en-US" sz="2400" dirty="0">
                  <a:latin typeface="HG丸ｺﾞｼｯｸM-PRO" panose="020F0600000000000000" pitchFamily="50" charset="-128"/>
                  <a:ea typeface="HG丸ｺﾞｼｯｸM-PRO" panose="020F0600000000000000" pitchFamily="50" charset="-128"/>
                </a:rPr>
                <a:t>することを主な活動としています。</a:t>
              </a:r>
              <a:endParaRPr kumimoji="1" lang="en-US" altLang="ja-JP" sz="2400" dirty="0">
                <a:latin typeface="HG丸ｺﾞｼｯｸM-PRO" panose="020F0600000000000000" pitchFamily="50" charset="-128"/>
                <a:ea typeface="HG丸ｺﾞｼｯｸM-PRO" panose="020F0600000000000000" pitchFamily="50" charset="-128"/>
              </a:endParaRPr>
            </a:p>
          </p:txBody>
        </p:sp>
        <p:sp>
          <p:nvSpPr>
            <p:cNvPr id="15" name="フローチャート: せん孔テープ 14">
              <a:extLst>
                <a:ext uri="{FF2B5EF4-FFF2-40B4-BE49-F238E27FC236}">
                  <a16:creationId xmlns:a16="http://schemas.microsoft.com/office/drawing/2014/main" id="{DA222BEC-B4F5-7344-B5D4-2C59E62A40FA}"/>
                </a:ext>
              </a:extLst>
            </p:cNvPr>
            <p:cNvSpPr/>
            <p:nvPr/>
          </p:nvSpPr>
          <p:spPr>
            <a:xfrm>
              <a:off x="5869858" y="1873043"/>
              <a:ext cx="2964273" cy="624136"/>
            </a:xfrm>
            <a:prstGeom prst="flowChartPunchedTape">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effectLst>
                    <a:glow rad="127000">
                      <a:schemeClr val="accent6">
                        <a:lumMod val="50000"/>
                      </a:schemeClr>
                    </a:glow>
                  </a:effectLst>
                </a:rPr>
                <a:t>違います！</a:t>
              </a:r>
            </a:p>
          </p:txBody>
        </p:sp>
      </p:grpSp>
      <p:grpSp>
        <p:nvGrpSpPr>
          <p:cNvPr id="18" name="グループ化 17">
            <a:extLst>
              <a:ext uri="{FF2B5EF4-FFF2-40B4-BE49-F238E27FC236}">
                <a16:creationId xmlns:a16="http://schemas.microsoft.com/office/drawing/2014/main" id="{0FA20D18-906C-E143-9F22-BF76E59E941C}"/>
              </a:ext>
            </a:extLst>
          </p:cNvPr>
          <p:cNvGrpSpPr/>
          <p:nvPr/>
        </p:nvGrpSpPr>
        <p:grpSpPr>
          <a:xfrm>
            <a:off x="47882" y="4734291"/>
            <a:ext cx="9062978" cy="1869389"/>
            <a:chOff x="47882" y="4856211"/>
            <a:chExt cx="9062978" cy="1869389"/>
          </a:xfrm>
        </p:grpSpPr>
        <p:sp>
          <p:nvSpPr>
            <p:cNvPr id="8" name="テキスト ボックス 7">
              <a:extLst>
                <a:ext uri="{FF2B5EF4-FFF2-40B4-BE49-F238E27FC236}">
                  <a16:creationId xmlns:a16="http://schemas.microsoft.com/office/drawing/2014/main" id="{FD458CBB-D893-6E49-A17B-80E3F35476D8}"/>
                </a:ext>
              </a:extLst>
            </p:cNvPr>
            <p:cNvSpPr txBox="1"/>
            <p:nvPr/>
          </p:nvSpPr>
          <p:spPr>
            <a:xfrm>
              <a:off x="47882" y="5894603"/>
              <a:ext cx="9062978" cy="830997"/>
            </a:xfrm>
            <a:prstGeom prst="rect">
              <a:avLst/>
            </a:prstGeom>
            <a:solidFill>
              <a:schemeClr val="accent1">
                <a:lumMod val="20000"/>
                <a:lumOff val="80000"/>
              </a:schemeClr>
            </a:solidFill>
          </p:spPr>
          <p:txBody>
            <a:bodyPr wrap="square" rtlCol="0">
              <a:spAutoFit/>
            </a:bodyPr>
            <a:lstStyle/>
            <a:p>
              <a:pPr marL="800100" lvl="1" indent="-342900">
                <a:buFont typeface="Arial" panose="020B0604020202020204" pitchFamily="34" charset="0"/>
                <a:buChar char="•"/>
              </a:pPr>
              <a:r>
                <a:rPr kumimoji="1" lang="ja-JP" altLang="en-US" sz="2400" dirty="0">
                  <a:latin typeface="HG丸ｺﾞｼｯｸM-PRO" panose="020F0600000000000000" pitchFamily="50" charset="-128"/>
                  <a:ea typeface="HG丸ｺﾞｼｯｸM-PRO" panose="020F0600000000000000" pitchFamily="50" charset="-128"/>
                </a:rPr>
                <a:t>いえ、全然関係ありません。組合の委員長経験者等が、出世した例がたくさんあります。</a:t>
              </a:r>
              <a:endParaRPr kumimoji="1" lang="en-US" altLang="ja-JP" sz="2400" dirty="0">
                <a:latin typeface="HG丸ｺﾞｼｯｸM-PRO" panose="020F0600000000000000" pitchFamily="50" charset="-128"/>
                <a:ea typeface="HG丸ｺﾞｼｯｸM-PRO" panose="020F0600000000000000" pitchFamily="50" charset="-128"/>
              </a:endParaRPr>
            </a:p>
          </p:txBody>
        </p:sp>
        <p:grpSp>
          <p:nvGrpSpPr>
            <p:cNvPr id="10" name="グループ化 9">
              <a:extLst>
                <a:ext uri="{FF2B5EF4-FFF2-40B4-BE49-F238E27FC236}">
                  <a16:creationId xmlns:a16="http://schemas.microsoft.com/office/drawing/2014/main" id="{1435B881-4294-B44D-BD01-1C5DEA3D0690}"/>
                </a:ext>
              </a:extLst>
            </p:cNvPr>
            <p:cNvGrpSpPr/>
            <p:nvPr/>
          </p:nvGrpSpPr>
          <p:grpSpPr>
            <a:xfrm>
              <a:off x="103236" y="4856211"/>
              <a:ext cx="8952271" cy="936000"/>
              <a:chOff x="0" y="861357"/>
              <a:chExt cx="8952271" cy="936000"/>
            </a:xfrm>
          </p:grpSpPr>
          <p:sp>
            <p:nvSpPr>
              <p:cNvPr id="11" name="角丸四角形 10">
                <a:extLst>
                  <a:ext uri="{FF2B5EF4-FFF2-40B4-BE49-F238E27FC236}">
                    <a16:creationId xmlns:a16="http://schemas.microsoft.com/office/drawing/2014/main" id="{83ED3041-CCAE-1843-B658-53A1588F1D2C}"/>
                  </a:ext>
                </a:extLst>
              </p:cNvPr>
              <p:cNvSpPr/>
              <p:nvPr/>
            </p:nvSpPr>
            <p:spPr>
              <a:xfrm>
                <a:off x="0" y="890329"/>
                <a:ext cx="8952271" cy="878056"/>
              </a:xfrm>
              <a:prstGeom prst="roundRect">
                <a:avLst/>
              </a:prstGeom>
              <a:solidFill>
                <a:schemeClr val="accent6">
                  <a:lumMod val="40000"/>
                  <a:lumOff val="6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42BEF098-B9E7-F94B-AE1A-5F068DB1C1A7}"/>
                  </a:ext>
                </a:extLst>
              </p:cNvPr>
              <p:cNvSpPr txBox="1"/>
              <p:nvPr/>
            </p:nvSpPr>
            <p:spPr>
              <a:xfrm>
                <a:off x="420235" y="916505"/>
                <a:ext cx="8532036" cy="523220"/>
              </a:xfrm>
              <a:prstGeom prst="rect">
                <a:avLst/>
              </a:prstGeom>
              <a:noFill/>
            </p:spPr>
            <p:txBody>
              <a:bodyPr wrap="square" rtlCol="0">
                <a:spAutoFit/>
              </a:bodyPr>
              <a:lstStyle/>
              <a:p>
                <a:pPr lvl="1"/>
                <a:r>
                  <a:rPr kumimoji="1" lang="ja-JP" altLang="en-US" sz="2800">
                    <a:latin typeface="HG丸ｺﾞｼｯｸM-PRO" panose="020F0600000000000000" pitchFamily="50" charset="-128"/>
                    <a:ea typeface="HG丸ｺﾞｼｯｸM-PRO" panose="020F0600000000000000" pitchFamily="50" charset="-128"/>
                  </a:rPr>
                  <a:t>「労働運動」をやると出世できない？</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13" name="十字形 12">
                <a:extLst>
                  <a:ext uri="{FF2B5EF4-FFF2-40B4-BE49-F238E27FC236}">
                    <a16:creationId xmlns:a16="http://schemas.microsoft.com/office/drawing/2014/main" id="{085A546F-56A7-D440-9FFC-42FDD11FD9F5}"/>
                  </a:ext>
                </a:extLst>
              </p:cNvPr>
              <p:cNvSpPr>
                <a:spLocks noChangeAspect="1"/>
              </p:cNvSpPr>
              <p:nvPr/>
            </p:nvSpPr>
            <p:spPr>
              <a:xfrm rot="2700000">
                <a:off x="30422" y="861357"/>
                <a:ext cx="936000" cy="936000"/>
              </a:xfrm>
              <a:prstGeom prst="plus">
                <a:avLst>
                  <a:gd name="adj" fmla="val 40517"/>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 name="フローチャート: せん孔テープ 15">
              <a:extLst>
                <a:ext uri="{FF2B5EF4-FFF2-40B4-BE49-F238E27FC236}">
                  <a16:creationId xmlns:a16="http://schemas.microsoft.com/office/drawing/2014/main" id="{85D89CC3-E0E3-1344-85A8-38C2541F69AB}"/>
                </a:ext>
              </a:extLst>
            </p:cNvPr>
            <p:cNvSpPr/>
            <p:nvPr/>
          </p:nvSpPr>
          <p:spPr>
            <a:xfrm>
              <a:off x="5869858" y="5326861"/>
              <a:ext cx="2964273" cy="624136"/>
            </a:xfrm>
            <a:prstGeom prst="flowChartPunchedTape">
              <a:avLst/>
            </a:prstGeom>
            <a:solidFill>
              <a:schemeClr val="accent6"/>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b="1">
                  <a:solidFill>
                    <a:srgbClr val="FF0000"/>
                  </a:solidFill>
                  <a:effectLst>
                    <a:glow rad="127000">
                      <a:schemeClr val="accent6">
                        <a:lumMod val="50000"/>
                      </a:schemeClr>
                    </a:glow>
                  </a:effectLst>
                </a:rPr>
                <a:t>違います！</a:t>
              </a:r>
            </a:p>
          </p:txBody>
        </p:sp>
      </p:grpSp>
      <p:sp>
        <p:nvSpPr>
          <p:cNvPr id="14" name="スライド番号プレースホルダー 13">
            <a:extLst>
              <a:ext uri="{FF2B5EF4-FFF2-40B4-BE49-F238E27FC236}">
                <a16:creationId xmlns:a16="http://schemas.microsoft.com/office/drawing/2014/main" id="{79C91B66-0E19-49A3-A40D-92A823D07187}"/>
              </a:ext>
            </a:extLst>
          </p:cNvPr>
          <p:cNvSpPr>
            <a:spLocks noGrp="1"/>
          </p:cNvSpPr>
          <p:nvPr>
            <p:ph type="sldNum" sz="quarter" idx="12"/>
          </p:nvPr>
        </p:nvSpPr>
        <p:spPr>
          <a:xfrm>
            <a:off x="7086600" y="-817"/>
            <a:ext cx="2057400" cy="365125"/>
          </a:xfrm>
        </p:spPr>
        <p:txBody>
          <a:bodyPr/>
          <a:lstStyle/>
          <a:p>
            <a:fld id="{D57F1E4F-1CFF-5643-939E-217C01CDF565}" type="slidenum">
              <a:rPr lang="en-US" smtClean="0"/>
              <a:pPr/>
              <a:t>16</a:t>
            </a:fld>
            <a:endParaRPr lang="en-US" dirty="0"/>
          </a:p>
        </p:txBody>
      </p:sp>
    </p:spTree>
    <p:extLst>
      <p:ext uri="{BB962C8B-B14F-4D97-AF65-F5344CB8AC3E}">
        <p14:creationId xmlns:p14="http://schemas.microsoft.com/office/powerpoint/2010/main" val="122667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p:cNvSpPr txBox="1"/>
          <p:nvPr/>
        </p:nvSpPr>
        <p:spPr>
          <a:xfrm>
            <a:off x="843104" y="967359"/>
            <a:ext cx="7879080" cy="707886"/>
          </a:xfrm>
          <a:prstGeom prst="rect">
            <a:avLst/>
          </a:prstGeom>
          <a:noFill/>
        </p:spPr>
        <p:txBody>
          <a:bodyPr wrap="none" rtlCol="0">
            <a:spAutoFit/>
          </a:bodyPr>
          <a:lstStyle/>
          <a:p>
            <a:r>
              <a:rPr kumimoji="1" lang="ja-JP" altLang="en-US" sz="4000" dirty="0">
                <a:latin typeface="HG丸ｺﾞｼｯｸM-PRO" panose="020F0600000000000000" pitchFamily="50" charset="-128"/>
                <a:ea typeface="HG丸ｺﾞｼｯｸM-PRO" panose="020F0600000000000000" pitchFamily="50" charset="-128"/>
              </a:rPr>
              <a:t>ご清聴ありがとうございました。</a:t>
            </a:r>
          </a:p>
        </p:txBody>
      </p:sp>
      <p:sp>
        <p:nvSpPr>
          <p:cNvPr id="3" name="テキスト ボックス 2"/>
          <p:cNvSpPr txBox="1"/>
          <p:nvPr/>
        </p:nvSpPr>
        <p:spPr>
          <a:xfrm>
            <a:off x="230106" y="2277479"/>
            <a:ext cx="8683787" cy="1815882"/>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労働組合の取り組みに参加いただける方、</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dirty="0">
                <a:latin typeface="HG丸ｺﾞｼｯｸM-PRO" panose="020F0600000000000000" pitchFamily="50" charset="-128"/>
                <a:ea typeface="HG丸ｺﾞｼｯｸM-PRO" panose="020F0600000000000000" pitchFamily="50" charset="-128"/>
              </a:rPr>
              <a:t>ご興味のある方は、</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u="sng" dirty="0">
                <a:solidFill>
                  <a:srgbClr val="FF0000"/>
                </a:solidFill>
                <a:latin typeface="HG丸ｺﾞｼｯｸM-PRO" panose="020F0600000000000000" pitchFamily="50" charset="-128"/>
                <a:ea typeface="HG丸ｺﾞｼｯｸM-PRO" panose="020F0600000000000000" pitchFamily="50" charset="-128"/>
              </a:rPr>
              <a:t>産総研労組本部書記局　</a:t>
            </a:r>
            <a:r>
              <a:rPr kumimoji="1" lang="en-US" altLang="ja-JP" sz="2800" u="sng" dirty="0">
                <a:solidFill>
                  <a:srgbClr val="FF0000"/>
                </a:solidFill>
                <a:latin typeface="HG丸ｺﾞｼｯｸM-PRO" panose="020F0600000000000000" pitchFamily="50" charset="-128"/>
                <a:ea typeface="HG丸ｺﾞｼｯｸM-PRO" panose="020F0600000000000000" pitchFamily="50" charset="-128"/>
              </a:rPr>
              <a:t>shokikyoku@aistwu.skr.jp</a:t>
            </a:r>
          </a:p>
          <a:p>
            <a:r>
              <a:rPr kumimoji="1" lang="ja-JP" altLang="en-US" sz="2800" dirty="0">
                <a:latin typeface="HG丸ｺﾞｼｯｸM-PRO" panose="020F0600000000000000" pitchFamily="50" charset="-128"/>
                <a:ea typeface="HG丸ｺﾞｼｯｸM-PRO" panose="020F0600000000000000" pitchFamily="50" charset="-128"/>
              </a:rPr>
              <a:t>にお問い合わせください。</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5" name="スライド番号プレースホルダー 4">
            <a:extLst>
              <a:ext uri="{FF2B5EF4-FFF2-40B4-BE49-F238E27FC236}">
                <a16:creationId xmlns:a16="http://schemas.microsoft.com/office/drawing/2014/main" id="{D1558DD6-765D-457F-A651-C019D3F9D8AC}"/>
              </a:ext>
            </a:extLst>
          </p:cNvPr>
          <p:cNvSpPr>
            <a:spLocks noGrp="1"/>
          </p:cNvSpPr>
          <p:nvPr>
            <p:ph type="sldNum" sz="quarter" idx="12"/>
          </p:nvPr>
        </p:nvSpPr>
        <p:spPr>
          <a:xfrm>
            <a:off x="7086600" y="0"/>
            <a:ext cx="2057400" cy="365125"/>
          </a:xfrm>
        </p:spPr>
        <p:txBody>
          <a:bodyPr/>
          <a:lstStyle/>
          <a:p>
            <a:fld id="{D57F1E4F-1CFF-5643-939E-217C01CDF565}" type="slidenum">
              <a:rPr lang="en-US" smtClean="0"/>
              <a:pPr/>
              <a:t>17</a:t>
            </a:fld>
            <a:endParaRPr lang="en-US" dirty="0"/>
          </a:p>
        </p:txBody>
      </p:sp>
      <p:sp>
        <p:nvSpPr>
          <p:cNvPr id="6" name="正方形/長方形 5">
            <a:extLst>
              <a:ext uri="{FF2B5EF4-FFF2-40B4-BE49-F238E27FC236}">
                <a16:creationId xmlns:a16="http://schemas.microsoft.com/office/drawing/2014/main" id="{8F2F374F-FF27-4799-9E70-57F9510B4569}"/>
              </a:ext>
            </a:extLst>
          </p:cNvPr>
          <p:cNvSpPr/>
          <p:nvPr/>
        </p:nvSpPr>
        <p:spPr>
          <a:xfrm>
            <a:off x="365760" y="4600012"/>
            <a:ext cx="6720841" cy="461665"/>
          </a:xfrm>
          <a:prstGeom prst="rect">
            <a:avLst/>
          </a:prstGeom>
        </p:spPr>
        <p:txBody>
          <a:bodyPr wrap="square">
            <a:spAutoFit/>
          </a:bodyPr>
          <a:lstStyle/>
          <a:p>
            <a:r>
              <a:rPr lang="ja-JP" altLang="en-US" sz="2400" b="1" dirty="0">
                <a:solidFill>
                  <a:srgbClr val="990000"/>
                </a:solidFill>
                <a:latin typeface="UD デジタル 教科書体 N-B" panose="02020700000000000000" pitchFamily="17" charset="-128"/>
                <a:ea typeface="UD デジタル 教科書体 N-B" panose="02020700000000000000" pitchFamily="17" charset="-128"/>
              </a:rPr>
              <a:t>産総研労働組合本部書記局　</a:t>
            </a:r>
            <a:r>
              <a:rPr lang="en-US" altLang="ja-JP" sz="2400" b="1" dirty="0">
                <a:solidFill>
                  <a:srgbClr val="990000"/>
                </a:solidFill>
                <a:latin typeface="UD デジタル 教科書体 N-B" panose="02020700000000000000" pitchFamily="17" charset="-128"/>
                <a:ea typeface="UD デジタル 教科書体 N-B" panose="02020700000000000000" pitchFamily="17" charset="-128"/>
              </a:rPr>
              <a:t>029-861-7559</a:t>
            </a:r>
          </a:p>
        </p:txBody>
      </p:sp>
      <p:sp>
        <p:nvSpPr>
          <p:cNvPr id="7" name="テキスト ボックス 6">
            <a:extLst>
              <a:ext uri="{FF2B5EF4-FFF2-40B4-BE49-F238E27FC236}">
                <a16:creationId xmlns:a16="http://schemas.microsoft.com/office/drawing/2014/main" id="{0A3ED8FE-EF90-4282-87AA-6E0B83E8D0C5}"/>
              </a:ext>
            </a:extLst>
          </p:cNvPr>
          <p:cNvSpPr txBox="1"/>
          <p:nvPr/>
        </p:nvSpPr>
        <p:spPr>
          <a:xfrm>
            <a:off x="365760" y="5475142"/>
            <a:ext cx="7408791" cy="830997"/>
          </a:xfrm>
          <a:prstGeom prst="rect">
            <a:avLst/>
          </a:prstGeom>
          <a:noFill/>
        </p:spPr>
        <p:txBody>
          <a:bodyPr wrap="square" rtlCol="0">
            <a:spAutoFit/>
          </a:bodyPr>
          <a:lstStyle/>
          <a:p>
            <a:r>
              <a:rPr kumimoji="1" lang="ja-JP" altLang="en-US" sz="2400" b="1" dirty="0">
                <a:latin typeface="UD デジタル 教科書体 N-B" panose="02020700000000000000" pitchFamily="17" charset="-128"/>
                <a:ea typeface="UD デジタル 教科書体 N-B" panose="02020700000000000000" pitchFamily="17" charset="-128"/>
              </a:rPr>
              <a:t>労働組合 加入申込みウェブサイト</a:t>
            </a:r>
            <a:endParaRPr kumimoji="1" lang="en-US" altLang="ja-JP" sz="2400" b="1" dirty="0">
              <a:latin typeface="UD デジタル 教科書体 N-B" panose="02020700000000000000" pitchFamily="17" charset="-128"/>
              <a:ea typeface="UD デジタル 教科書体 N-B" panose="02020700000000000000" pitchFamily="17" charset="-128"/>
            </a:endParaRPr>
          </a:p>
          <a:p>
            <a:r>
              <a:rPr kumimoji="1" lang="ja-JP" altLang="en-US" sz="2400" b="1" dirty="0">
                <a:solidFill>
                  <a:srgbClr val="7030A0"/>
                </a:solidFill>
                <a:latin typeface="UD デジタル 教科書体 N-B" panose="02020700000000000000" pitchFamily="17" charset="-128"/>
                <a:ea typeface="UD デジタル 教科書体 N-B" panose="02020700000000000000" pitchFamily="17" charset="-128"/>
              </a:rPr>
              <a:t>　　　</a:t>
            </a:r>
            <a:r>
              <a:rPr lang="en-US" altLang="ja-JP" sz="2400" b="1" dirty="0">
                <a:solidFill>
                  <a:srgbClr val="7030A0"/>
                </a:solidFill>
                <a:latin typeface="UD デジタル 教科書体 N-B" panose="02020700000000000000" pitchFamily="17" charset="-128"/>
                <a:ea typeface="UD デジタル 教科書体 N-B" panose="02020700000000000000" pitchFamily="17" charset="-128"/>
              </a:rPr>
              <a:t>URL: </a:t>
            </a:r>
            <a:r>
              <a:rPr lang="en-US" altLang="ja-JP" sz="2400" dirty="0">
                <a:solidFill>
                  <a:srgbClr val="000099"/>
                </a:solidFill>
                <a:latin typeface="UD デジタル 教科書体 N-B" panose="02020700000000000000" pitchFamily="17" charset="-128"/>
                <a:ea typeface="UD デジタル 教科書体 N-B" panose="02020700000000000000" pitchFamily="17" charset="-128"/>
              </a:rPr>
              <a:t>https://aistwu.sakura.ne.jp/join/</a:t>
            </a:r>
          </a:p>
        </p:txBody>
      </p:sp>
      <p:pic>
        <p:nvPicPr>
          <p:cNvPr id="8" name="図 7" descr="QR コード&#10;&#10;自動的に生成された説明">
            <a:extLst>
              <a:ext uri="{FF2B5EF4-FFF2-40B4-BE49-F238E27FC236}">
                <a16:creationId xmlns:a16="http://schemas.microsoft.com/office/drawing/2014/main" id="{92458D67-2B7B-4E71-A09F-741122E5DC55}"/>
              </a:ext>
            </a:extLst>
          </p:cNvPr>
          <p:cNvPicPr>
            <a:picLocks noChangeAspect="1"/>
          </p:cNvPicPr>
          <p:nvPr/>
        </p:nvPicPr>
        <p:blipFill>
          <a:blip r:embed="rId2"/>
          <a:stretch>
            <a:fillRect/>
          </a:stretch>
        </p:blipFill>
        <p:spPr>
          <a:xfrm>
            <a:off x="7774551" y="5226518"/>
            <a:ext cx="1153192" cy="1153192"/>
          </a:xfrm>
          <a:prstGeom prst="rect">
            <a:avLst/>
          </a:prstGeom>
        </p:spPr>
      </p:pic>
    </p:spTree>
    <p:extLst>
      <p:ext uri="{BB962C8B-B14F-4D97-AF65-F5344CB8AC3E}">
        <p14:creationId xmlns:p14="http://schemas.microsoft.com/office/powerpoint/2010/main" val="21732615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29E2294-3166-461E-8C1E-20427732F94C}"/>
              </a:ext>
            </a:extLst>
          </p:cNvPr>
          <p:cNvSpPr txBox="1"/>
          <p:nvPr/>
        </p:nvSpPr>
        <p:spPr>
          <a:xfrm>
            <a:off x="1939037" y="232389"/>
            <a:ext cx="5267789" cy="707886"/>
          </a:xfrm>
          <a:prstGeom prst="rect">
            <a:avLst/>
          </a:prstGeom>
          <a:noFill/>
        </p:spPr>
        <p:txBody>
          <a:bodyPr wrap="none" rtlCol="0">
            <a:spAutoFit/>
          </a:bodyPr>
          <a:lstStyle/>
          <a:p>
            <a:r>
              <a:rPr kumimoji="1" lang="ja-JP" altLang="en-US" sz="4000" u="sng" dirty="0">
                <a:latin typeface="HGP創英角ﾎﾟｯﾌﾟ体" panose="040B0A00000000000000" pitchFamily="50" charset="-128"/>
                <a:ea typeface="HGP創英角ﾎﾟｯﾌﾟ体" panose="040B0A00000000000000" pitchFamily="50" charset="-128"/>
              </a:rPr>
              <a:t>産総研労組の上位組織</a:t>
            </a:r>
          </a:p>
        </p:txBody>
      </p:sp>
      <p:sp>
        <p:nvSpPr>
          <p:cNvPr id="6" name="テキスト ボックス 5">
            <a:extLst>
              <a:ext uri="{FF2B5EF4-FFF2-40B4-BE49-F238E27FC236}">
                <a16:creationId xmlns:a16="http://schemas.microsoft.com/office/drawing/2014/main" id="{D4CE75AD-19F0-457A-B168-7CAA1515F0ED}"/>
              </a:ext>
            </a:extLst>
          </p:cNvPr>
          <p:cNvSpPr txBox="1"/>
          <p:nvPr/>
        </p:nvSpPr>
        <p:spPr>
          <a:xfrm>
            <a:off x="293120" y="4027038"/>
            <a:ext cx="4339651" cy="646331"/>
          </a:xfrm>
          <a:prstGeom prst="rect">
            <a:avLst/>
          </a:prstGeom>
          <a:solidFill>
            <a:srgbClr val="FFCCFF"/>
          </a:solidFill>
          <a:ln w="28575">
            <a:solidFill>
              <a:schemeClr val="tx1"/>
            </a:solidFill>
          </a:ln>
        </p:spPr>
        <p:txBody>
          <a:bodyPr wrap="none" rtlCol="0">
            <a:spAutoFit/>
          </a:bodyPr>
          <a:lstStyle/>
          <a:p>
            <a:pPr algn="ctr"/>
            <a:r>
              <a:rPr kumimoji="1" lang="ja-JP" altLang="en-US" sz="3600" dirty="0"/>
              <a:t>全経済産業労働組合</a:t>
            </a:r>
            <a:endParaRPr kumimoji="1" lang="en-US" altLang="ja-JP" sz="3600" dirty="0"/>
          </a:p>
        </p:txBody>
      </p:sp>
      <p:sp>
        <p:nvSpPr>
          <p:cNvPr id="7" name="テキスト ボックス 6">
            <a:extLst>
              <a:ext uri="{FF2B5EF4-FFF2-40B4-BE49-F238E27FC236}">
                <a16:creationId xmlns:a16="http://schemas.microsoft.com/office/drawing/2014/main" id="{7E85A71F-6267-477A-9BB6-0461A4CBA95F}"/>
              </a:ext>
            </a:extLst>
          </p:cNvPr>
          <p:cNvSpPr txBox="1"/>
          <p:nvPr/>
        </p:nvSpPr>
        <p:spPr>
          <a:xfrm>
            <a:off x="599092" y="1351423"/>
            <a:ext cx="4008869" cy="1754326"/>
          </a:xfrm>
          <a:prstGeom prst="rect">
            <a:avLst/>
          </a:prstGeom>
          <a:solidFill>
            <a:srgbClr val="FFCCFF"/>
          </a:solidFill>
          <a:ln w="28575">
            <a:solidFill>
              <a:schemeClr val="tx1"/>
            </a:solidFill>
          </a:ln>
        </p:spPr>
        <p:txBody>
          <a:bodyPr wrap="square" rtlCol="0">
            <a:spAutoFit/>
          </a:bodyPr>
          <a:lstStyle/>
          <a:p>
            <a:pPr algn="ctr"/>
            <a:r>
              <a:rPr kumimoji="1" lang="ja-JP" altLang="en-US" sz="3600" dirty="0"/>
              <a:t>国公労連</a:t>
            </a:r>
            <a:endParaRPr kumimoji="1" lang="en-US" altLang="ja-JP" sz="3600" dirty="0"/>
          </a:p>
          <a:p>
            <a:pPr algn="ctr"/>
            <a:r>
              <a:rPr kumimoji="1" lang="ja-JP" altLang="en-US" sz="3600" dirty="0"/>
              <a:t>（日本国家公務員労働組合連合会）</a:t>
            </a:r>
          </a:p>
        </p:txBody>
      </p:sp>
      <p:sp>
        <p:nvSpPr>
          <p:cNvPr id="25" name="矢印: 左右 24">
            <a:extLst>
              <a:ext uri="{FF2B5EF4-FFF2-40B4-BE49-F238E27FC236}">
                <a16:creationId xmlns:a16="http://schemas.microsoft.com/office/drawing/2014/main" id="{A4FCCFBC-AD92-4511-A309-3F2027BB105D}"/>
              </a:ext>
            </a:extLst>
          </p:cNvPr>
          <p:cNvSpPr/>
          <p:nvPr/>
        </p:nvSpPr>
        <p:spPr>
          <a:xfrm>
            <a:off x="4635064" y="1707765"/>
            <a:ext cx="1403344" cy="1064696"/>
          </a:xfrm>
          <a:prstGeom prst="leftRightArrow">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交渉</a:t>
            </a:r>
          </a:p>
        </p:txBody>
      </p:sp>
      <p:sp>
        <p:nvSpPr>
          <p:cNvPr id="29" name="テキスト ボックス 28">
            <a:extLst>
              <a:ext uri="{FF2B5EF4-FFF2-40B4-BE49-F238E27FC236}">
                <a16:creationId xmlns:a16="http://schemas.microsoft.com/office/drawing/2014/main" id="{D39F85F6-89DB-4FE5-9546-660E664FAC53}"/>
              </a:ext>
            </a:extLst>
          </p:cNvPr>
          <p:cNvSpPr txBox="1"/>
          <p:nvPr/>
        </p:nvSpPr>
        <p:spPr>
          <a:xfrm>
            <a:off x="6044705" y="1895832"/>
            <a:ext cx="2337499" cy="646331"/>
          </a:xfrm>
          <a:prstGeom prst="rect">
            <a:avLst/>
          </a:prstGeom>
          <a:solidFill>
            <a:srgbClr val="FF0000"/>
          </a:solidFill>
          <a:ln w="28575">
            <a:solidFill>
              <a:schemeClr val="tx1"/>
            </a:solidFill>
          </a:ln>
        </p:spPr>
        <p:txBody>
          <a:bodyPr wrap="none" rtlCol="0">
            <a:spAutoFit/>
          </a:bodyPr>
          <a:lstStyle/>
          <a:p>
            <a:r>
              <a:rPr kumimoji="1" lang="ja-JP" altLang="en-US" sz="3600" dirty="0">
                <a:solidFill>
                  <a:schemeClr val="bg1"/>
                </a:solidFill>
              </a:rPr>
              <a:t>財務省、他</a:t>
            </a:r>
            <a:endParaRPr kumimoji="1" lang="en-US" altLang="ja-JP" sz="3600" dirty="0">
              <a:solidFill>
                <a:schemeClr val="bg1"/>
              </a:solidFill>
            </a:endParaRPr>
          </a:p>
        </p:txBody>
      </p:sp>
      <p:sp>
        <p:nvSpPr>
          <p:cNvPr id="30" name="テキスト ボックス 29">
            <a:extLst>
              <a:ext uri="{FF2B5EF4-FFF2-40B4-BE49-F238E27FC236}">
                <a16:creationId xmlns:a16="http://schemas.microsoft.com/office/drawing/2014/main" id="{5EBA6ED2-52B7-4BEB-B4C9-0FE5FD8258E3}"/>
              </a:ext>
            </a:extLst>
          </p:cNvPr>
          <p:cNvSpPr txBox="1"/>
          <p:nvPr/>
        </p:nvSpPr>
        <p:spPr>
          <a:xfrm>
            <a:off x="6038408" y="3983087"/>
            <a:ext cx="2954655" cy="646331"/>
          </a:xfrm>
          <a:prstGeom prst="rect">
            <a:avLst/>
          </a:prstGeom>
          <a:solidFill>
            <a:srgbClr val="FF0000"/>
          </a:solidFill>
          <a:ln w="28575">
            <a:solidFill>
              <a:schemeClr val="tx1"/>
            </a:solidFill>
          </a:ln>
        </p:spPr>
        <p:txBody>
          <a:bodyPr wrap="none" rtlCol="0">
            <a:spAutoFit/>
          </a:bodyPr>
          <a:lstStyle/>
          <a:p>
            <a:r>
              <a:rPr kumimoji="1" lang="ja-JP" altLang="en-US" sz="3600" dirty="0">
                <a:solidFill>
                  <a:schemeClr val="bg1"/>
                </a:solidFill>
              </a:rPr>
              <a:t>経産省官房長</a:t>
            </a:r>
            <a:endParaRPr kumimoji="1" lang="en-US" altLang="ja-JP" sz="3600" dirty="0">
              <a:solidFill>
                <a:schemeClr val="bg1"/>
              </a:solidFill>
            </a:endParaRPr>
          </a:p>
        </p:txBody>
      </p:sp>
      <p:sp>
        <p:nvSpPr>
          <p:cNvPr id="8" name="スライド番号プレースホルダー 7">
            <a:extLst>
              <a:ext uri="{FF2B5EF4-FFF2-40B4-BE49-F238E27FC236}">
                <a16:creationId xmlns:a16="http://schemas.microsoft.com/office/drawing/2014/main" id="{51073006-74F1-4C88-84AC-7DCD4DC644E2}"/>
              </a:ext>
            </a:extLst>
          </p:cNvPr>
          <p:cNvSpPr>
            <a:spLocks noGrp="1"/>
          </p:cNvSpPr>
          <p:nvPr>
            <p:ph type="sldNum" sz="quarter" idx="12"/>
          </p:nvPr>
        </p:nvSpPr>
        <p:spPr>
          <a:xfrm>
            <a:off x="7065388" y="4442"/>
            <a:ext cx="2057400" cy="365125"/>
          </a:xfrm>
        </p:spPr>
        <p:txBody>
          <a:bodyPr/>
          <a:lstStyle/>
          <a:p>
            <a:fld id="{D57F1E4F-1CFF-5643-939E-217C01CDF565}" type="slidenum">
              <a:rPr lang="en-US" smtClean="0"/>
              <a:pPr/>
              <a:t>18</a:t>
            </a:fld>
            <a:endParaRPr lang="en-US" dirty="0"/>
          </a:p>
        </p:txBody>
      </p:sp>
      <p:sp>
        <p:nvSpPr>
          <p:cNvPr id="43" name="テキスト ボックス 42">
            <a:extLst>
              <a:ext uri="{FF2B5EF4-FFF2-40B4-BE49-F238E27FC236}">
                <a16:creationId xmlns:a16="http://schemas.microsoft.com/office/drawing/2014/main" id="{B8F2A704-93FD-4A9D-AC3A-FED0FDADDBC7}"/>
              </a:ext>
            </a:extLst>
          </p:cNvPr>
          <p:cNvSpPr txBox="1"/>
          <p:nvPr/>
        </p:nvSpPr>
        <p:spPr>
          <a:xfrm>
            <a:off x="1191640" y="5657723"/>
            <a:ext cx="3416321" cy="646331"/>
          </a:xfrm>
          <a:prstGeom prst="rect">
            <a:avLst/>
          </a:prstGeom>
          <a:solidFill>
            <a:srgbClr val="FFCCFF"/>
          </a:solidFill>
          <a:ln w="28575">
            <a:solidFill>
              <a:schemeClr val="tx1"/>
            </a:solidFill>
          </a:ln>
        </p:spPr>
        <p:txBody>
          <a:bodyPr wrap="none" rtlCol="0">
            <a:spAutoFit/>
          </a:bodyPr>
          <a:lstStyle/>
          <a:p>
            <a:pPr algn="ctr"/>
            <a:r>
              <a:rPr kumimoji="1" lang="ja-JP" altLang="en-US" sz="3600" dirty="0"/>
              <a:t>産総研労働組合</a:t>
            </a:r>
            <a:endParaRPr kumimoji="1" lang="en-US" altLang="ja-JP" sz="3600" dirty="0"/>
          </a:p>
        </p:txBody>
      </p:sp>
      <p:sp>
        <p:nvSpPr>
          <p:cNvPr id="44" name="テキスト ボックス 43">
            <a:extLst>
              <a:ext uri="{FF2B5EF4-FFF2-40B4-BE49-F238E27FC236}">
                <a16:creationId xmlns:a16="http://schemas.microsoft.com/office/drawing/2014/main" id="{52E7D9A7-1AAF-45DA-93A2-1038A788C029}"/>
              </a:ext>
            </a:extLst>
          </p:cNvPr>
          <p:cNvSpPr txBox="1"/>
          <p:nvPr/>
        </p:nvSpPr>
        <p:spPr>
          <a:xfrm>
            <a:off x="6033153" y="5624724"/>
            <a:ext cx="2492990" cy="646331"/>
          </a:xfrm>
          <a:prstGeom prst="rect">
            <a:avLst/>
          </a:prstGeom>
          <a:solidFill>
            <a:srgbClr val="FF0000"/>
          </a:solidFill>
          <a:ln w="28575">
            <a:solidFill>
              <a:schemeClr val="tx1"/>
            </a:solidFill>
          </a:ln>
        </p:spPr>
        <p:txBody>
          <a:bodyPr wrap="none" rtlCol="0">
            <a:spAutoFit/>
          </a:bodyPr>
          <a:lstStyle/>
          <a:p>
            <a:r>
              <a:rPr kumimoji="1" lang="ja-JP" altLang="en-US" sz="3600" dirty="0">
                <a:solidFill>
                  <a:schemeClr val="bg1"/>
                </a:solidFill>
              </a:rPr>
              <a:t>産総研理事</a:t>
            </a:r>
            <a:endParaRPr kumimoji="1" lang="en-US" altLang="ja-JP" sz="3600" dirty="0">
              <a:solidFill>
                <a:schemeClr val="bg1"/>
              </a:solidFill>
            </a:endParaRPr>
          </a:p>
        </p:txBody>
      </p:sp>
      <p:sp>
        <p:nvSpPr>
          <p:cNvPr id="14" name="矢印: 左右 13">
            <a:extLst>
              <a:ext uri="{FF2B5EF4-FFF2-40B4-BE49-F238E27FC236}">
                <a16:creationId xmlns:a16="http://schemas.microsoft.com/office/drawing/2014/main" id="{9F49B42A-C213-45F0-85CF-BBA52133C810}"/>
              </a:ext>
            </a:extLst>
          </p:cNvPr>
          <p:cNvSpPr/>
          <p:nvPr/>
        </p:nvSpPr>
        <p:spPr>
          <a:xfrm>
            <a:off x="4629809" y="3794064"/>
            <a:ext cx="1403344" cy="1064696"/>
          </a:xfrm>
          <a:prstGeom prst="leftRightArrow">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交渉</a:t>
            </a:r>
          </a:p>
        </p:txBody>
      </p:sp>
      <p:sp>
        <p:nvSpPr>
          <p:cNvPr id="15" name="矢印: 左右 14">
            <a:extLst>
              <a:ext uri="{FF2B5EF4-FFF2-40B4-BE49-F238E27FC236}">
                <a16:creationId xmlns:a16="http://schemas.microsoft.com/office/drawing/2014/main" id="{55A24488-DCE8-41A6-A694-92FD774B2EAA}"/>
              </a:ext>
            </a:extLst>
          </p:cNvPr>
          <p:cNvSpPr/>
          <p:nvPr/>
        </p:nvSpPr>
        <p:spPr>
          <a:xfrm>
            <a:off x="4619301" y="5412653"/>
            <a:ext cx="1403344" cy="1064696"/>
          </a:xfrm>
          <a:prstGeom prst="leftRightArrow">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t>交渉</a:t>
            </a:r>
          </a:p>
        </p:txBody>
      </p:sp>
      <p:cxnSp>
        <p:nvCxnSpPr>
          <p:cNvPr id="10" name="直線矢印コネクタ 9">
            <a:extLst>
              <a:ext uri="{FF2B5EF4-FFF2-40B4-BE49-F238E27FC236}">
                <a16:creationId xmlns:a16="http://schemas.microsoft.com/office/drawing/2014/main" id="{E81145F6-1BCC-4FDF-8C2C-CBDD0F27677F}"/>
              </a:ext>
            </a:extLst>
          </p:cNvPr>
          <p:cNvCxnSpPr/>
          <p:nvPr/>
        </p:nvCxnSpPr>
        <p:spPr>
          <a:xfrm flipV="1">
            <a:off x="2632845" y="3147684"/>
            <a:ext cx="0" cy="78285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90D16351-FA17-4E5B-974A-F28EBC29F195}"/>
              </a:ext>
            </a:extLst>
          </p:cNvPr>
          <p:cNvCxnSpPr/>
          <p:nvPr/>
        </p:nvCxnSpPr>
        <p:spPr>
          <a:xfrm flipV="1">
            <a:off x="2632845" y="4778811"/>
            <a:ext cx="0" cy="782853"/>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A9E9F281-6605-9061-EA71-80ECD5272D27}"/>
              </a:ext>
            </a:extLst>
          </p:cNvPr>
          <p:cNvSpPr txBox="1"/>
          <p:nvPr/>
        </p:nvSpPr>
        <p:spPr>
          <a:xfrm>
            <a:off x="21212" y="81713"/>
            <a:ext cx="1723549" cy="461665"/>
          </a:xfrm>
          <a:prstGeom prst="rect">
            <a:avLst/>
          </a:prstGeom>
          <a:noFill/>
        </p:spPr>
        <p:txBody>
          <a:bodyPr wrap="none" rtlCol="0">
            <a:spAutoFit/>
          </a:bodyPr>
          <a:lstStyle/>
          <a:p>
            <a:r>
              <a:rPr kumimoji="1" lang="ja-JP" altLang="en-US" sz="2400">
                <a:solidFill>
                  <a:prstClr val="black"/>
                </a:solidFill>
                <a:latin typeface="MS PGothic" panose="020B0600070205080204" pitchFamily="34" charset="-128"/>
                <a:ea typeface="MS PGothic" panose="020B0600070205080204" pitchFamily="34" charset="-128"/>
              </a:rPr>
              <a:t>（参考資料）</a:t>
            </a:r>
            <a:endParaRPr kumimoji="1" lang="ja-JP" altLang="en-US" sz="2400" dirty="0">
              <a:solidFill>
                <a:prstClr val="black"/>
              </a:solidFill>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249208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A435A9B5-9DB4-4AEB-8BF4-1F332FF4D417}"/>
              </a:ext>
            </a:extLst>
          </p:cNvPr>
          <p:cNvSpPr txBox="1"/>
          <p:nvPr/>
        </p:nvSpPr>
        <p:spPr>
          <a:xfrm>
            <a:off x="288758" y="543378"/>
            <a:ext cx="2749471" cy="707886"/>
          </a:xfrm>
          <a:prstGeom prst="rect">
            <a:avLst/>
          </a:prstGeom>
          <a:noFill/>
        </p:spPr>
        <p:txBody>
          <a:bodyPr wrap="none" rtlCol="0">
            <a:spAutoFit/>
          </a:bodyPr>
          <a:lstStyle/>
          <a:p>
            <a:r>
              <a:rPr kumimoji="1" lang="ja-JP" altLang="en-US" sz="4000" dirty="0">
                <a:latin typeface="HGS創英角ｺﾞｼｯｸUB" panose="020B0900000000000000" pitchFamily="50" charset="-128"/>
                <a:ea typeface="HGS創英角ｺﾞｼｯｸUB" panose="020B0900000000000000" pitchFamily="50" charset="-128"/>
              </a:rPr>
              <a:t>日本国憲法</a:t>
            </a:r>
          </a:p>
        </p:txBody>
      </p:sp>
      <p:sp>
        <p:nvSpPr>
          <p:cNvPr id="5" name="スライド番号プレースホルダー 4">
            <a:extLst>
              <a:ext uri="{FF2B5EF4-FFF2-40B4-BE49-F238E27FC236}">
                <a16:creationId xmlns:a16="http://schemas.microsoft.com/office/drawing/2014/main" id="{555A15D6-9902-44F5-B7C7-AC622A2B3C2C}"/>
              </a:ext>
            </a:extLst>
          </p:cNvPr>
          <p:cNvSpPr txBox="1">
            <a:spLocks/>
          </p:cNvSpPr>
          <p:nvPr/>
        </p:nvSpPr>
        <p:spPr>
          <a:xfrm>
            <a:off x="7086600" y="0"/>
            <a:ext cx="20574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57F1E4F-1CFF-5643-939E-217C01CDF565}" type="slidenum">
              <a:rPr lang="en-US" smtClean="0"/>
              <a:pPr/>
              <a:t>19</a:t>
            </a:fld>
            <a:endParaRPr lang="en-US" dirty="0"/>
          </a:p>
        </p:txBody>
      </p:sp>
      <p:sp>
        <p:nvSpPr>
          <p:cNvPr id="2" name="テキスト ボックス 1">
            <a:extLst>
              <a:ext uri="{FF2B5EF4-FFF2-40B4-BE49-F238E27FC236}">
                <a16:creationId xmlns:a16="http://schemas.microsoft.com/office/drawing/2014/main" id="{DC74BCE3-0A83-1AB6-CA95-5475B12EE5C0}"/>
              </a:ext>
            </a:extLst>
          </p:cNvPr>
          <p:cNvSpPr txBox="1"/>
          <p:nvPr/>
        </p:nvSpPr>
        <p:spPr>
          <a:xfrm>
            <a:off x="288758" y="3425023"/>
            <a:ext cx="8566484" cy="954107"/>
          </a:xfrm>
          <a:prstGeom prst="rect">
            <a:avLst/>
          </a:prstGeom>
          <a:noFill/>
        </p:spPr>
        <p:txBody>
          <a:bodyPr wrap="square" rtlCol="0">
            <a:spAutoFit/>
          </a:bodyPr>
          <a:lstStyle/>
          <a:p>
            <a:r>
              <a:rPr kumimoji="1" lang="ja-JP" altLang="en-US" sz="2800" dirty="0">
                <a:latin typeface="HGS創英角ｺﾞｼｯｸUB" panose="020B0900000000000000" pitchFamily="50" charset="-128"/>
                <a:ea typeface="HGS創英角ｺﾞｼｯｸUB" panose="020B0900000000000000" pitchFamily="50" charset="-128"/>
              </a:rPr>
              <a:t>第二十八条</a:t>
            </a:r>
            <a:r>
              <a:rPr kumimoji="1" lang="ja-JP" altLang="en-US" sz="2800" dirty="0">
                <a:latin typeface="+mn-ea"/>
              </a:rPr>
              <a:t>　</a:t>
            </a:r>
            <a:r>
              <a:rPr kumimoji="1" lang="ja-JP" altLang="en-US" sz="2800" dirty="0">
                <a:solidFill>
                  <a:srgbClr val="FF0000"/>
                </a:solidFill>
                <a:latin typeface="+mn-ea"/>
              </a:rPr>
              <a:t>勤労者の団結する権利及び団体交渉その他の団体行動をする権利は、これを保障する。</a:t>
            </a:r>
            <a:endParaRPr kumimoji="1" lang="ja-JP" altLang="en-US" sz="2800" dirty="0">
              <a:latin typeface="+mn-ea"/>
            </a:endParaRPr>
          </a:p>
        </p:txBody>
      </p:sp>
      <p:sp>
        <p:nvSpPr>
          <p:cNvPr id="6" name="テキスト ボックス 5">
            <a:extLst>
              <a:ext uri="{FF2B5EF4-FFF2-40B4-BE49-F238E27FC236}">
                <a16:creationId xmlns:a16="http://schemas.microsoft.com/office/drawing/2014/main" id="{5121611D-879C-EBF9-D7D4-BCD91A86EE47}"/>
              </a:ext>
            </a:extLst>
          </p:cNvPr>
          <p:cNvSpPr txBox="1"/>
          <p:nvPr/>
        </p:nvSpPr>
        <p:spPr>
          <a:xfrm>
            <a:off x="288758" y="4379130"/>
            <a:ext cx="8390438" cy="1754326"/>
          </a:xfrm>
          <a:prstGeom prst="rect">
            <a:avLst/>
          </a:prstGeom>
          <a:noFill/>
        </p:spPr>
        <p:txBody>
          <a:bodyPr wrap="none" rtlCol="0">
            <a:spAutoFit/>
          </a:bodyPr>
          <a:lstStyle/>
          <a:p>
            <a:r>
              <a:rPr lang="ja-JP" altLang="en-US" sz="2400" dirty="0"/>
              <a:t>日本国憲法第</a:t>
            </a:r>
            <a:r>
              <a:rPr lang="en-US" altLang="ja-JP" sz="2400" dirty="0"/>
              <a:t>28</a:t>
            </a:r>
            <a:r>
              <a:rPr lang="ja-JP" altLang="en-US" sz="2400" dirty="0"/>
              <a:t>条では、</a:t>
            </a:r>
            <a:endParaRPr lang="en-US" altLang="ja-JP" sz="2400" dirty="0"/>
          </a:p>
          <a:p>
            <a:r>
              <a:rPr lang="en-US" altLang="ja-JP" sz="2000" dirty="0"/>
              <a:t>1.</a:t>
            </a:r>
            <a:r>
              <a:rPr lang="ja-JP" altLang="en-US" sz="2000"/>
              <a:t>　労働者</a:t>
            </a:r>
            <a:r>
              <a:rPr lang="ja-JP" altLang="en-US" sz="2000" dirty="0"/>
              <a:t>が労働組合を結成する権利（団結権）</a:t>
            </a:r>
            <a:br>
              <a:rPr lang="ja-JP" altLang="en-US" sz="2000" dirty="0"/>
            </a:br>
            <a:r>
              <a:rPr lang="en-US" altLang="ja-JP" sz="2000" dirty="0"/>
              <a:t>2.</a:t>
            </a:r>
            <a:r>
              <a:rPr lang="ja-JP" altLang="en-US" sz="2000" dirty="0"/>
              <a:t>　労働者が使用者（会社）と団体交渉する権利（団体交渉権）</a:t>
            </a:r>
            <a:br>
              <a:rPr lang="ja-JP" altLang="en-US" sz="2000" dirty="0"/>
            </a:br>
            <a:r>
              <a:rPr lang="en-US" altLang="ja-JP" sz="2000" dirty="0"/>
              <a:t>3.</a:t>
            </a:r>
            <a:r>
              <a:rPr lang="ja-JP" altLang="en-US" sz="2000" dirty="0"/>
              <a:t>　労働者が要求実現のために団体で行動</a:t>
            </a:r>
            <a:r>
              <a:rPr lang="ja-JP" altLang="en-US" sz="2000"/>
              <a:t>する権利（</a:t>
            </a:r>
            <a:r>
              <a:rPr lang="ja-JP" altLang="en-US" sz="2000" dirty="0"/>
              <a:t>団体行動権（争議権））</a:t>
            </a:r>
            <a:br>
              <a:rPr lang="ja-JP" altLang="en-US" sz="2000" dirty="0"/>
            </a:br>
            <a:r>
              <a:rPr lang="ja-JP" altLang="en-US" sz="2400" dirty="0"/>
              <a:t>の労働三権を保障しています。</a:t>
            </a:r>
            <a:endParaRPr kumimoji="1" lang="ja-JP" altLang="en-US" sz="2400" dirty="0"/>
          </a:p>
        </p:txBody>
      </p:sp>
      <p:sp>
        <p:nvSpPr>
          <p:cNvPr id="7" name="テキスト ボックス 6">
            <a:extLst>
              <a:ext uri="{FF2B5EF4-FFF2-40B4-BE49-F238E27FC236}">
                <a16:creationId xmlns:a16="http://schemas.microsoft.com/office/drawing/2014/main" id="{EB20C0FE-0D2E-C831-2E40-1523AC912824}"/>
              </a:ext>
            </a:extLst>
          </p:cNvPr>
          <p:cNvSpPr txBox="1"/>
          <p:nvPr/>
        </p:nvSpPr>
        <p:spPr>
          <a:xfrm>
            <a:off x="288758" y="1430202"/>
            <a:ext cx="8566484" cy="1815882"/>
          </a:xfrm>
          <a:prstGeom prst="rect">
            <a:avLst/>
          </a:prstGeom>
          <a:noFill/>
        </p:spPr>
        <p:txBody>
          <a:bodyPr wrap="square" rtlCol="0">
            <a:spAutoFit/>
          </a:bodyPr>
          <a:lstStyle/>
          <a:p>
            <a:r>
              <a:rPr kumimoji="1" lang="ja-JP" altLang="en-US" sz="2800" dirty="0">
                <a:latin typeface="HGS創英角ｺﾞｼｯｸUB" panose="020B0900000000000000" pitchFamily="50" charset="-128"/>
                <a:ea typeface="HGS創英角ｺﾞｼｯｸUB" panose="020B0900000000000000" pitchFamily="50" charset="-128"/>
              </a:rPr>
              <a:t>第十二条</a:t>
            </a:r>
            <a:r>
              <a:rPr kumimoji="1" lang="ja-JP" altLang="en-US" sz="2800" dirty="0"/>
              <a:t>　</a:t>
            </a:r>
            <a:r>
              <a:rPr kumimoji="1" lang="ja-JP" altLang="en-US" sz="2800" dirty="0">
                <a:solidFill>
                  <a:srgbClr val="FF0000"/>
                </a:solidFill>
              </a:rPr>
              <a:t>この憲法が国民に保障する自由及び権利は、国民の不断の努力によつて、これを保持しなければならない。</a:t>
            </a:r>
            <a:r>
              <a:rPr kumimoji="1" lang="ja-JP" altLang="en-US" sz="2800" dirty="0"/>
              <a:t>又、国民は、これを濫用してはならないのであつて、常に公共の福祉のためにこれを利用する責任を負ふ。</a:t>
            </a:r>
          </a:p>
        </p:txBody>
      </p:sp>
      <p:sp>
        <p:nvSpPr>
          <p:cNvPr id="8" name="テキスト ボックス 7">
            <a:extLst>
              <a:ext uri="{FF2B5EF4-FFF2-40B4-BE49-F238E27FC236}">
                <a16:creationId xmlns:a16="http://schemas.microsoft.com/office/drawing/2014/main" id="{4EDBED47-C114-4051-E937-FB82ECA6B88C}"/>
              </a:ext>
            </a:extLst>
          </p:cNvPr>
          <p:cNvSpPr txBox="1"/>
          <p:nvPr/>
        </p:nvSpPr>
        <p:spPr>
          <a:xfrm>
            <a:off x="21212" y="81713"/>
            <a:ext cx="1723549" cy="461665"/>
          </a:xfrm>
          <a:prstGeom prst="rect">
            <a:avLst/>
          </a:prstGeom>
          <a:noFill/>
        </p:spPr>
        <p:txBody>
          <a:bodyPr wrap="none" rtlCol="0">
            <a:spAutoFit/>
          </a:bodyPr>
          <a:lstStyle/>
          <a:p>
            <a:r>
              <a:rPr kumimoji="1" lang="ja-JP" altLang="en-US" sz="2400">
                <a:solidFill>
                  <a:prstClr val="black"/>
                </a:solidFill>
                <a:latin typeface="MS PGothic" panose="020B0600070205080204" pitchFamily="34" charset="-128"/>
                <a:ea typeface="MS PGothic" panose="020B0600070205080204" pitchFamily="34" charset="-128"/>
              </a:rPr>
              <a:t>（参考資料）</a:t>
            </a:r>
            <a:endParaRPr kumimoji="1" lang="ja-JP" altLang="en-US" sz="2400" dirty="0">
              <a:solidFill>
                <a:prstClr val="black"/>
              </a:solidFill>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2048371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13789C03-5CA3-4BB8-B312-638885CE4799}"/>
              </a:ext>
            </a:extLst>
          </p:cNvPr>
          <p:cNvSpPr>
            <a:spLocks noGrp="1"/>
          </p:cNvSpPr>
          <p:nvPr>
            <p:ph type="sldNum" sz="quarter" idx="12"/>
          </p:nvPr>
        </p:nvSpPr>
        <p:spPr>
          <a:xfrm>
            <a:off x="7086600" y="0"/>
            <a:ext cx="2057400" cy="365125"/>
          </a:xfrm>
        </p:spPr>
        <p:txBody>
          <a:bodyPr/>
          <a:lstStyle/>
          <a:p>
            <a:fld id="{D57F1E4F-1CFF-5643-939E-217C01CDF565}" type="slidenum">
              <a:rPr lang="en-US" smtClean="0"/>
              <a:pPr/>
              <a:t>2</a:t>
            </a:fld>
            <a:endParaRPr lang="en-US" dirty="0"/>
          </a:p>
        </p:txBody>
      </p:sp>
      <p:sp>
        <p:nvSpPr>
          <p:cNvPr id="5" name="テキスト ボックス 4">
            <a:extLst>
              <a:ext uri="{FF2B5EF4-FFF2-40B4-BE49-F238E27FC236}">
                <a16:creationId xmlns:a16="http://schemas.microsoft.com/office/drawing/2014/main" id="{1E6D2887-4166-45CB-AA45-24AEB52FCB8E}"/>
              </a:ext>
            </a:extLst>
          </p:cNvPr>
          <p:cNvSpPr txBox="1"/>
          <p:nvPr/>
        </p:nvSpPr>
        <p:spPr>
          <a:xfrm>
            <a:off x="438626" y="416569"/>
            <a:ext cx="8202887" cy="523220"/>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入所した</a:t>
            </a:r>
            <a:r>
              <a:rPr kumimoji="1" lang="ja-JP" altLang="en-US" sz="2800">
                <a:latin typeface="HG丸ｺﾞｼｯｸM-PRO" panose="020F0600000000000000" pitchFamily="50" charset="-128"/>
                <a:ea typeface="HG丸ｺﾞｼｯｸM-PRO" panose="020F0600000000000000" pitchFamily="50" charset="-128"/>
              </a:rPr>
              <a:t>ばかりで、こんな</a:t>
            </a:r>
            <a:r>
              <a:rPr kumimoji="1" lang="ja-JP" altLang="en-US" sz="2800" b="1">
                <a:latin typeface="HG創英角ﾎﾟｯﾌﾟ体" panose="040B0A09000000000000" pitchFamily="49" charset="-128"/>
                <a:ea typeface="HG創英角ﾎﾟｯﾌﾟ体" panose="040B0A09000000000000" pitchFamily="49" charset="-128"/>
              </a:rPr>
              <a:t>不安</a:t>
            </a:r>
            <a:r>
              <a:rPr kumimoji="1" lang="ja-JP" altLang="en-US" sz="2800">
                <a:latin typeface="HG丸ｺﾞｼｯｸM-PRO" panose="020F0600000000000000" pitchFamily="50" charset="-128"/>
                <a:ea typeface="HG丸ｺﾞｼｯｸM-PRO" panose="020F0600000000000000" pitchFamily="50" charset="-128"/>
              </a:rPr>
              <a:t>は</a:t>
            </a:r>
            <a:r>
              <a:rPr kumimoji="1" lang="en-US" altLang="ja-JP" sz="2800" dirty="0">
                <a:latin typeface="HG丸ｺﾞｼｯｸM-PRO" panose="020F0600000000000000" pitchFamily="50" charset="-128"/>
                <a:ea typeface="HG丸ｺﾞｼｯｸM-PRO" panose="020F0600000000000000" pitchFamily="50" charset="-128"/>
              </a:rPr>
              <a:t> </a:t>
            </a:r>
            <a:r>
              <a:rPr kumimoji="1" lang="ja-JP" altLang="en-US" sz="2800">
                <a:latin typeface="HG丸ｺﾞｼｯｸM-PRO" panose="020F0600000000000000" pitchFamily="50" charset="-128"/>
                <a:ea typeface="HG丸ｺﾞｼｯｸM-PRO" panose="020F0600000000000000" pitchFamily="50" charset="-128"/>
              </a:rPr>
              <a:t>ありませんか？</a:t>
            </a:r>
            <a:endParaRPr kumimoji="1" lang="en-US" altLang="ja-JP" sz="2800" dirty="0">
              <a:latin typeface="HG丸ｺﾞｼｯｸM-PRO" panose="020F0600000000000000" pitchFamily="50" charset="-128"/>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4BB9E608-32C9-FBA4-B77F-CE34E39144BA}"/>
              </a:ext>
            </a:extLst>
          </p:cNvPr>
          <p:cNvSpPr txBox="1"/>
          <p:nvPr/>
        </p:nvSpPr>
        <p:spPr>
          <a:xfrm>
            <a:off x="438626" y="1070199"/>
            <a:ext cx="7007046" cy="637675"/>
          </a:xfrm>
          <a:prstGeom prst="rect">
            <a:avLst/>
          </a:prstGeom>
          <a:noFill/>
        </p:spPr>
        <p:txBody>
          <a:bodyPr wrap="none" rtlCol="0">
            <a:spAutoFit/>
          </a:bodyPr>
          <a:lstStyle/>
          <a:p>
            <a:pPr>
              <a:lnSpc>
                <a:spcPct val="150000"/>
              </a:lnSpc>
            </a:pPr>
            <a:r>
              <a:rPr kumimoji="1" lang="ja-JP" altLang="en-US" sz="2800" dirty="0">
                <a:latin typeface="HG丸ｺﾞｼｯｸM-PRO" panose="020F0600000000000000" pitchFamily="50" charset="-128"/>
                <a:ea typeface="HG丸ｺﾞｼｯｸM-PRO" panose="020F0600000000000000" pitchFamily="50" charset="-128"/>
              </a:rPr>
              <a:t>産総研の</a:t>
            </a:r>
            <a:r>
              <a:rPr kumimoji="1" lang="ja-JP" altLang="en-US" sz="2800">
                <a:latin typeface="HG丸ｺﾞｼｯｸM-PRO" panose="020F0600000000000000" pitchFamily="50" charset="-128"/>
                <a:ea typeface="HG丸ｺﾞｼｯｸM-PRO" panose="020F0600000000000000" pitchFamily="50" charset="-128"/>
              </a:rPr>
              <a:t>仕組みで、ここ</a:t>
            </a:r>
            <a:r>
              <a:rPr kumimoji="1" lang="ja-JP" altLang="en-US" sz="2800" dirty="0">
                <a:latin typeface="HG丸ｺﾞｼｯｸM-PRO" panose="020F0600000000000000" pitchFamily="50" charset="-128"/>
                <a:ea typeface="HG丸ｺﾞｼｯｸM-PRO" panose="020F0600000000000000" pitchFamily="50" charset="-128"/>
              </a:rPr>
              <a:t>がわからない・・</a:t>
            </a:r>
            <a:endParaRPr kumimoji="1" lang="en-US" altLang="ja-JP" sz="2800" dirty="0">
              <a:latin typeface="HG丸ｺﾞｼｯｸM-PRO" panose="020F0600000000000000" pitchFamily="50" charset="-128"/>
              <a:ea typeface="HG丸ｺﾞｼｯｸM-PRO" panose="020F0600000000000000" pitchFamily="50" charset="-128"/>
            </a:endParaRPr>
          </a:p>
        </p:txBody>
      </p:sp>
      <p:pic>
        <p:nvPicPr>
          <p:cNvPr id="3" name="Picture 2">
            <a:extLst>
              <a:ext uri="{FF2B5EF4-FFF2-40B4-BE49-F238E27FC236}">
                <a16:creationId xmlns:a16="http://schemas.microsoft.com/office/drawing/2014/main" id="{160D5558-BC63-1F42-3BE6-6CCCB6CD34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38900" y="1206255"/>
            <a:ext cx="1134543" cy="1541266"/>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512DD1D7-AB37-0326-E040-F2BC6B370A9F}"/>
              </a:ext>
            </a:extLst>
          </p:cNvPr>
          <p:cNvSpPr txBox="1"/>
          <p:nvPr/>
        </p:nvSpPr>
        <p:spPr>
          <a:xfrm>
            <a:off x="1374814" y="1703508"/>
            <a:ext cx="5900286" cy="523220"/>
          </a:xfrm>
          <a:prstGeom prst="rect">
            <a:avLst/>
          </a:prstGeom>
          <a:noFill/>
        </p:spPr>
        <p:txBody>
          <a:bodyPr wrap="square">
            <a:spAutoFit/>
          </a:bodyPr>
          <a:lstStyle/>
          <a:p>
            <a:r>
              <a:rPr kumimoji="1" lang="ja-JP" altLang="en-US" sz="2800" dirty="0">
                <a:latin typeface="HG丸ｺﾞｼｯｸM-PRO" panose="020F0600000000000000" pitchFamily="50" charset="-128"/>
                <a:ea typeface="HG丸ｺﾞｼｯｸM-PRO" panose="020F0600000000000000" pitchFamily="50" charset="-128"/>
              </a:rPr>
              <a:t>誰</a:t>
            </a:r>
            <a:r>
              <a:rPr kumimoji="1" lang="ja-JP" altLang="en-US" sz="2800">
                <a:latin typeface="HG丸ｺﾞｼｯｸM-PRO" panose="020F0600000000000000" pitchFamily="50" charset="-128"/>
                <a:ea typeface="HG丸ｺﾞｼｯｸM-PRO" panose="020F0600000000000000" pitchFamily="50" charset="-128"/>
              </a:rPr>
              <a:t>に聞いたらいいん</a:t>
            </a:r>
            <a:r>
              <a:rPr kumimoji="1" lang="ja-JP" altLang="en-US" sz="2800" dirty="0">
                <a:latin typeface="HG丸ｺﾞｼｯｸM-PRO" panose="020F0600000000000000" pitchFamily="50" charset="-128"/>
                <a:ea typeface="HG丸ｺﾞｼｯｸM-PRO" panose="020F0600000000000000" pitchFamily="50" charset="-128"/>
              </a:rPr>
              <a:t>だろう？</a:t>
            </a:r>
            <a:endParaRPr lang="ja-JP" altLang="en-US" sz="2800" dirty="0"/>
          </a:p>
        </p:txBody>
      </p:sp>
      <p:sp>
        <p:nvSpPr>
          <p:cNvPr id="8" name="テキスト ボックス 7">
            <a:extLst>
              <a:ext uri="{FF2B5EF4-FFF2-40B4-BE49-F238E27FC236}">
                <a16:creationId xmlns:a16="http://schemas.microsoft.com/office/drawing/2014/main" id="{D53F27EC-C414-BB10-7EB0-6908EB137412}"/>
              </a:ext>
            </a:extLst>
          </p:cNvPr>
          <p:cNvSpPr txBox="1"/>
          <p:nvPr/>
        </p:nvSpPr>
        <p:spPr>
          <a:xfrm>
            <a:off x="470556" y="2717179"/>
            <a:ext cx="8202887" cy="1815882"/>
          </a:xfrm>
          <a:prstGeom prst="rect">
            <a:avLst/>
          </a:prstGeom>
          <a:noFill/>
        </p:spPr>
        <p:txBody>
          <a:bodyPr wrap="squar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働く</a:t>
            </a:r>
            <a:r>
              <a:rPr kumimoji="1" lang="ja-JP" altLang="en-US" sz="2800">
                <a:latin typeface="HG丸ｺﾞｼｯｸM-PRO" panose="020F0600000000000000" pitchFamily="50" charset="-128"/>
                <a:ea typeface="HG丸ｺﾞｼｯｸM-PRO" panose="020F0600000000000000" pitchFamily="50" charset="-128"/>
              </a:rPr>
              <a:t>中で、こんなことに直面</a:t>
            </a:r>
            <a:r>
              <a:rPr kumimoji="1" lang="ja-JP" altLang="en-US" sz="2800" dirty="0">
                <a:latin typeface="HG丸ｺﾞｼｯｸM-PRO" panose="020F0600000000000000" pitchFamily="50" charset="-128"/>
                <a:ea typeface="HG丸ｺﾞｼｯｸM-PRO" panose="020F0600000000000000" pitchFamily="50" charset="-128"/>
              </a:rPr>
              <a:t>するかもしれません</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latin typeface="HG丸ｺﾞｼｯｸM-PRO" panose="020F0600000000000000" pitchFamily="50" charset="-128"/>
                <a:ea typeface="HG丸ｺﾞｼｯｸM-PRO" panose="020F0600000000000000" pitchFamily="50" charset="-128"/>
              </a:rPr>
              <a:t>　✓</a:t>
            </a:r>
            <a:r>
              <a:rPr kumimoji="1" lang="ja-JP" altLang="en-US" sz="2800" dirty="0">
                <a:latin typeface="HG丸ｺﾞｼｯｸM-PRO" panose="020F0600000000000000" pitchFamily="50" charset="-128"/>
                <a:ea typeface="HG丸ｺﾞｼｯｸM-PRO" panose="020F0600000000000000" pitchFamily="50" charset="-128"/>
              </a:rPr>
              <a:t>突然給料が下げられる</a:t>
            </a:r>
          </a:p>
          <a:p>
            <a:r>
              <a:rPr kumimoji="1" lang="ja-JP" altLang="en-US" sz="2800">
                <a:latin typeface="HG丸ｺﾞｼｯｸM-PRO" panose="020F0600000000000000" pitchFamily="50" charset="-128"/>
                <a:ea typeface="HG丸ｺﾞｼｯｸM-PRO" panose="020F0600000000000000" pitchFamily="50" charset="-128"/>
              </a:rPr>
              <a:t>　✓</a:t>
            </a:r>
            <a:r>
              <a:rPr kumimoji="1" lang="ja-JP" altLang="en-US" sz="2800" dirty="0">
                <a:latin typeface="HG丸ｺﾞｼｯｸM-PRO" panose="020F0600000000000000" pitchFamily="50" charset="-128"/>
                <a:ea typeface="HG丸ｺﾞｼｯｸM-PRO" panose="020F0600000000000000" pitchFamily="50" charset="-128"/>
              </a:rPr>
              <a:t>理不尽な処分</a:t>
            </a:r>
          </a:p>
          <a:p>
            <a:r>
              <a:rPr kumimoji="1" lang="ja-JP" altLang="en-US" sz="2800">
                <a:latin typeface="HG丸ｺﾞｼｯｸM-PRO" panose="020F0600000000000000" pitchFamily="50" charset="-128"/>
                <a:ea typeface="HG丸ｺﾞｼｯｸM-PRO" panose="020F0600000000000000" pitchFamily="50" charset="-128"/>
              </a:rPr>
              <a:t>　✓</a:t>
            </a:r>
            <a:r>
              <a:rPr kumimoji="1" lang="ja-JP" altLang="en-US" sz="2800" dirty="0">
                <a:latin typeface="HG丸ｺﾞｼｯｸM-PRO" panose="020F0600000000000000" pitchFamily="50" charset="-128"/>
                <a:ea typeface="HG丸ｺﾞｼｯｸM-PRO" panose="020F0600000000000000" pitchFamily="50" charset="-128"/>
              </a:rPr>
              <a:t>労働環境</a:t>
            </a:r>
          </a:p>
        </p:txBody>
      </p:sp>
      <p:sp>
        <p:nvSpPr>
          <p:cNvPr id="9" name="テキスト ボックス 8">
            <a:extLst>
              <a:ext uri="{FF2B5EF4-FFF2-40B4-BE49-F238E27FC236}">
                <a16:creationId xmlns:a16="http://schemas.microsoft.com/office/drawing/2014/main" id="{E8EFF716-5775-B27C-0FE8-4EE54DCC3C1C}"/>
              </a:ext>
            </a:extLst>
          </p:cNvPr>
          <p:cNvSpPr txBox="1"/>
          <p:nvPr/>
        </p:nvSpPr>
        <p:spPr>
          <a:xfrm>
            <a:off x="592514" y="5107725"/>
            <a:ext cx="8135560" cy="1077218"/>
          </a:xfrm>
          <a:prstGeom prst="rect">
            <a:avLst/>
          </a:prstGeom>
          <a:noFill/>
        </p:spPr>
        <p:txBody>
          <a:bodyPr wrap="non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そんなときこそ</a:t>
            </a:r>
            <a:r>
              <a:rPr kumimoji="1" lang="ja-JP" altLang="en-US" sz="2800">
                <a:latin typeface="HG丸ｺﾞｼｯｸM-PRO" panose="020F0600000000000000" pitchFamily="50" charset="-128"/>
                <a:ea typeface="HG丸ｺﾞｼｯｸM-PRO" panose="020F0600000000000000" pitchFamily="50" charset="-128"/>
              </a:rPr>
              <a:t>皆さんを代表して</a:t>
            </a:r>
            <a:endParaRPr kumimoji="1" lang="en-US" altLang="ja-JP" sz="2800" dirty="0">
              <a:latin typeface="HG丸ｺﾞｼｯｸM-PRO" panose="020F0600000000000000" pitchFamily="50" charset="-128"/>
              <a:ea typeface="HG丸ｺﾞｼｯｸM-PRO" panose="020F0600000000000000" pitchFamily="50" charset="-128"/>
            </a:endParaRPr>
          </a:p>
          <a:p>
            <a:r>
              <a:rPr kumimoji="1" lang="ja-JP" altLang="en-US" sz="2800">
                <a:latin typeface="HG丸ｺﾞｼｯｸM-PRO" panose="020F0600000000000000" pitchFamily="50" charset="-128"/>
                <a:ea typeface="HG丸ｺﾞｼｯｸM-PRO" panose="020F0600000000000000" pitchFamily="50" charset="-128"/>
              </a:rPr>
              <a:t>　　　　交渉</a:t>
            </a:r>
            <a:r>
              <a:rPr kumimoji="1" lang="ja-JP" altLang="en-US" sz="2800" dirty="0">
                <a:latin typeface="HG丸ｺﾞｼｯｸM-PRO" panose="020F0600000000000000" pitchFamily="50" charset="-128"/>
                <a:ea typeface="HG丸ｺﾞｼｯｸM-PRO" panose="020F0600000000000000" pitchFamily="50" charset="-128"/>
              </a:rPr>
              <a:t>の先頭</a:t>
            </a:r>
            <a:r>
              <a:rPr kumimoji="1" lang="ja-JP" altLang="en-US" sz="2800">
                <a:latin typeface="HG丸ｺﾞｼｯｸM-PRO" panose="020F0600000000000000" pitchFamily="50" charset="-128"/>
                <a:ea typeface="HG丸ｺﾞｼｯｸM-PRO" panose="020F0600000000000000" pitchFamily="50" charset="-128"/>
              </a:rPr>
              <a:t>に立つ</a:t>
            </a:r>
            <a:r>
              <a:rPr kumimoji="1" lang="ja-JP" altLang="en-US" sz="3600">
                <a:latin typeface="HGSSoeiKakugothicUB" panose="020B0900000000000000" pitchFamily="34" charset="-128"/>
                <a:ea typeface="HGSSoeiKakugothicUB" panose="020B0900000000000000" pitchFamily="34" charset="-128"/>
              </a:rPr>
              <a:t>労働</a:t>
            </a:r>
            <a:r>
              <a:rPr kumimoji="1" lang="ja-JP" altLang="en-US" sz="3600" dirty="0">
                <a:latin typeface="HGSSoeiKakugothicUB" panose="020B0900000000000000" pitchFamily="34" charset="-128"/>
                <a:ea typeface="HGSSoeiKakugothicUB" panose="020B0900000000000000" pitchFamily="34" charset="-128"/>
              </a:rPr>
              <a:t>組合</a:t>
            </a:r>
            <a:r>
              <a:rPr kumimoji="1" lang="ja-JP" altLang="en-US" sz="2800" dirty="0">
                <a:latin typeface="HG丸ｺﾞｼｯｸM-PRO" panose="020F0600000000000000" pitchFamily="50" charset="-128"/>
                <a:ea typeface="HG丸ｺﾞｼｯｸM-PRO" panose="020F0600000000000000" pitchFamily="50" charset="-128"/>
              </a:rPr>
              <a:t>の出番です</a:t>
            </a:r>
          </a:p>
        </p:txBody>
      </p:sp>
    </p:spTree>
    <p:extLst>
      <p:ext uri="{BB962C8B-B14F-4D97-AF65-F5344CB8AC3E}">
        <p14:creationId xmlns:p14="http://schemas.microsoft.com/office/powerpoint/2010/main" val="1251575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テキスト ボックス 11"/>
          <p:cNvSpPr txBox="1"/>
          <p:nvPr/>
        </p:nvSpPr>
        <p:spPr>
          <a:xfrm>
            <a:off x="336319" y="182562"/>
            <a:ext cx="7508838" cy="646331"/>
          </a:xfrm>
          <a:prstGeom prst="rect">
            <a:avLst/>
          </a:prstGeom>
          <a:noFill/>
        </p:spPr>
        <p:txBody>
          <a:bodyPr wrap="square" rtlCol="0">
            <a:spAutoFit/>
          </a:bodyPr>
          <a:lstStyle/>
          <a:p>
            <a:r>
              <a:rPr kumimoji="1" lang="ja-JP" altLang="en-US" sz="2800">
                <a:solidFill>
                  <a:srgbClr val="0070C0"/>
                </a:solidFill>
                <a:effectLst>
                  <a:outerShdw blurRad="50800" dist="38100" dir="5400000" algn="t" rotWithShape="0">
                    <a:srgbClr val="00CCFF">
                      <a:alpha val="40000"/>
                    </a:srgbClr>
                  </a:outerShdw>
                </a:effectLst>
                <a:latin typeface="HGMaruGothicMPRO" panose="020F0600000000000000" pitchFamily="34" charset="-128"/>
                <a:ea typeface="HGMaruGothicMPRO" panose="020F0600000000000000" pitchFamily="34" charset="-128"/>
              </a:rPr>
              <a:t>皆様へ</a:t>
            </a:r>
            <a:r>
              <a:rPr kumimoji="1" lang="ja-JP" altLang="en-US" sz="3600">
                <a:solidFill>
                  <a:srgbClr val="FF0000"/>
                </a:solidFill>
                <a:effectLst>
                  <a:outerShdw blurRad="50800" dist="38100" dir="5400000" algn="t" rotWithShape="0">
                    <a:srgbClr val="00CCFF">
                      <a:alpha val="40000"/>
                    </a:srgbClr>
                  </a:outerShdw>
                </a:effectLst>
                <a:latin typeface="HGSSoeiKakugothicUB" panose="020B0900000000000000" pitchFamily="34" charset="-128"/>
                <a:ea typeface="HGSSoeiKakugothicUB" panose="020B0900000000000000" pitchFamily="34" charset="-128"/>
              </a:rPr>
              <a:t>産</a:t>
            </a:r>
            <a:r>
              <a:rPr kumimoji="1" lang="ja-JP" altLang="en-US" sz="3600" dirty="0">
                <a:solidFill>
                  <a:srgbClr val="FF0000"/>
                </a:solidFill>
                <a:effectLst>
                  <a:outerShdw blurRad="50800" dist="38100" dir="5400000" algn="t" rotWithShape="0">
                    <a:srgbClr val="00CCFF">
                      <a:alpha val="40000"/>
                    </a:srgbClr>
                  </a:outerShdw>
                </a:effectLst>
                <a:latin typeface="HGSSoeiKakugothicUB" panose="020B0900000000000000" pitchFamily="34" charset="-128"/>
                <a:ea typeface="HGSSoeiKakugothicUB" panose="020B0900000000000000" pitchFamily="34" charset="-128"/>
              </a:rPr>
              <a:t>総研労組</a:t>
            </a:r>
            <a:r>
              <a:rPr kumimoji="1" lang="ja-JP" altLang="en-US" sz="2800" dirty="0">
                <a:solidFill>
                  <a:srgbClr val="0070C0"/>
                </a:solidFill>
                <a:effectLst>
                  <a:outerShdw blurRad="50800" dist="38100" dir="5400000" algn="t" rotWithShape="0">
                    <a:srgbClr val="00CCFF">
                      <a:alpha val="40000"/>
                    </a:srgbClr>
                  </a:outerShdw>
                </a:effectLst>
                <a:latin typeface="HGMaruGothicMPRO" panose="020F0600000000000000" pitchFamily="34" charset="-128"/>
                <a:ea typeface="HGMaruGothicMPRO" panose="020F0600000000000000" pitchFamily="34" charset="-128"/>
              </a:rPr>
              <a:t>の役割を紹介します</a:t>
            </a:r>
          </a:p>
        </p:txBody>
      </p:sp>
      <p:sp>
        <p:nvSpPr>
          <p:cNvPr id="32" name="スライド番号プレースホルダー 4">
            <a:extLst>
              <a:ext uri="{FF2B5EF4-FFF2-40B4-BE49-F238E27FC236}">
                <a16:creationId xmlns:a16="http://schemas.microsoft.com/office/drawing/2014/main" id="{61A6D4C6-C384-4E0A-865E-D93A8634F764}"/>
              </a:ext>
            </a:extLst>
          </p:cNvPr>
          <p:cNvSpPr>
            <a:spLocks noGrp="1"/>
          </p:cNvSpPr>
          <p:nvPr>
            <p:ph type="sldNum" sz="quarter" idx="12"/>
          </p:nvPr>
        </p:nvSpPr>
        <p:spPr>
          <a:xfrm>
            <a:off x="7086600" y="0"/>
            <a:ext cx="2057400" cy="365125"/>
          </a:xfrm>
        </p:spPr>
        <p:txBody>
          <a:bodyPr/>
          <a:lstStyle/>
          <a:p>
            <a:fld id="{D57F1E4F-1CFF-5643-939E-217C01CDF565}" type="slidenum">
              <a:rPr lang="en-US" smtClean="0"/>
              <a:pPr/>
              <a:t>3</a:t>
            </a:fld>
            <a:endParaRPr lang="en-US" dirty="0"/>
          </a:p>
        </p:txBody>
      </p:sp>
      <p:sp>
        <p:nvSpPr>
          <p:cNvPr id="2" name="テキスト ボックス 1">
            <a:extLst>
              <a:ext uri="{FF2B5EF4-FFF2-40B4-BE49-F238E27FC236}">
                <a16:creationId xmlns:a16="http://schemas.microsoft.com/office/drawing/2014/main" id="{2F489357-3AF4-61CE-8887-B8D35E2D4FDF}"/>
              </a:ext>
            </a:extLst>
          </p:cNvPr>
          <p:cNvSpPr txBox="1"/>
          <p:nvPr/>
        </p:nvSpPr>
        <p:spPr>
          <a:xfrm>
            <a:off x="336319" y="1011455"/>
            <a:ext cx="2743059" cy="523220"/>
          </a:xfrm>
          <a:prstGeom prst="rect">
            <a:avLst/>
          </a:prstGeom>
          <a:noFill/>
        </p:spPr>
        <p:txBody>
          <a:bodyPr wrap="none" rtlCol="0">
            <a:spAutoFit/>
          </a:bodyPr>
          <a:lstStyle/>
          <a:p>
            <a:r>
              <a:rPr kumimoji="1" lang="ja-JP" altLang="en-US" sz="2800" u="sng" dirty="0">
                <a:latin typeface="HGMaruGothicMPRO" panose="020F0600000000000000" pitchFamily="34" charset="-128"/>
                <a:ea typeface="HGMaruGothicMPRO" panose="020F0600000000000000" pitchFamily="34" charset="-128"/>
              </a:rPr>
              <a:t>労働組合とは？</a:t>
            </a:r>
          </a:p>
        </p:txBody>
      </p:sp>
      <p:sp>
        <p:nvSpPr>
          <p:cNvPr id="3" name="テキスト ボックス 2">
            <a:extLst>
              <a:ext uri="{FF2B5EF4-FFF2-40B4-BE49-F238E27FC236}">
                <a16:creationId xmlns:a16="http://schemas.microsoft.com/office/drawing/2014/main" id="{92D28211-B3D5-46AE-545F-F5B8AA4ADB24}"/>
              </a:ext>
            </a:extLst>
          </p:cNvPr>
          <p:cNvSpPr txBox="1"/>
          <p:nvPr/>
        </p:nvSpPr>
        <p:spPr>
          <a:xfrm>
            <a:off x="2486526" y="2023967"/>
            <a:ext cx="6309738" cy="523220"/>
          </a:xfrm>
          <a:prstGeom prst="rect">
            <a:avLst/>
          </a:prstGeom>
          <a:noFill/>
        </p:spPr>
        <p:txBody>
          <a:bodyPr wrap="square" rtlCol="0">
            <a:spAutoFit/>
          </a:bodyPr>
          <a:lstStyle/>
          <a:p>
            <a:pPr algn="ctr"/>
            <a:r>
              <a:rPr kumimoji="1" lang="ja-JP" altLang="en-US" sz="2800" u="sng" dirty="0">
                <a:solidFill>
                  <a:srgbClr val="FF0000"/>
                </a:solidFill>
                <a:latin typeface="HGMaruGothicMPRO" panose="020F0600000000000000" pitchFamily="34" charset="-128"/>
                <a:ea typeface="HGMaruGothicMPRO" panose="020F0600000000000000" pitchFamily="34" charset="-128"/>
              </a:rPr>
              <a:t>日本国憲法が権利を認めています</a:t>
            </a:r>
            <a:endParaRPr kumimoji="1" lang="ja-JP" altLang="en-US" sz="2800" dirty="0">
              <a:solidFill>
                <a:srgbClr val="FF0000"/>
              </a:solidFill>
              <a:latin typeface="HGMaruGothicMPRO" panose="020F0600000000000000" pitchFamily="34" charset="-128"/>
              <a:ea typeface="HGMaruGothicMPRO" panose="020F0600000000000000" pitchFamily="34" charset="-128"/>
            </a:endParaRPr>
          </a:p>
        </p:txBody>
      </p:sp>
      <p:sp>
        <p:nvSpPr>
          <p:cNvPr id="4" name="テキスト ボックス 3">
            <a:extLst>
              <a:ext uri="{FF2B5EF4-FFF2-40B4-BE49-F238E27FC236}">
                <a16:creationId xmlns:a16="http://schemas.microsoft.com/office/drawing/2014/main" id="{D002B3CD-DADC-F5C1-5525-F21B5FA0FC2A}"/>
              </a:ext>
            </a:extLst>
          </p:cNvPr>
          <p:cNvSpPr txBox="1"/>
          <p:nvPr/>
        </p:nvSpPr>
        <p:spPr>
          <a:xfrm>
            <a:off x="347736" y="1534675"/>
            <a:ext cx="8796264" cy="523220"/>
          </a:xfrm>
          <a:prstGeom prst="rect">
            <a:avLst/>
          </a:prstGeom>
          <a:noFill/>
        </p:spPr>
        <p:txBody>
          <a:bodyPr wrap="square" rtlCol="0">
            <a:spAutoFit/>
          </a:bodyPr>
          <a:lstStyle/>
          <a:p>
            <a:r>
              <a:rPr kumimoji="1" lang="ja-JP" altLang="en-US" sz="2800" dirty="0">
                <a:solidFill>
                  <a:srgbClr val="00B0F0"/>
                </a:solidFill>
                <a:latin typeface="HGMaruGothicMPRO" panose="020F0600000000000000" pitchFamily="34" charset="-128"/>
                <a:ea typeface="HGMaruGothicMPRO" panose="020F0600000000000000" pitchFamily="34" charset="-128"/>
              </a:rPr>
              <a:t>労働者が</a:t>
            </a:r>
            <a:r>
              <a:rPr kumimoji="1" lang="ja-JP" altLang="en-US" sz="2800">
                <a:solidFill>
                  <a:srgbClr val="00B0F0"/>
                </a:solidFill>
                <a:latin typeface="HGMaruGothicMPRO" panose="020F0600000000000000" pitchFamily="34" charset="-128"/>
                <a:ea typeface="HGMaruGothicMPRO" panose="020F0600000000000000" pitchFamily="34" charset="-128"/>
              </a:rPr>
              <a:t>集まって、労働</a:t>
            </a:r>
            <a:r>
              <a:rPr kumimoji="1" lang="ja-JP" altLang="en-US" sz="2800" dirty="0">
                <a:solidFill>
                  <a:srgbClr val="00B0F0"/>
                </a:solidFill>
                <a:latin typeface="HGMaruGothicMPRO" panose="020F0600000000000000" pitchFamily="34" charset="-128"/>
                <a:ea typeface="HGMaruGothicMPRO" panose="020F0600000000000000" pitchFamily="34" charset="-128"/>
              </a:rPr>
              <a:t>条件の</a:t>
            </a:r>
            <a:r>
              <a:rPr kumimoji="1" lang="ja-JP" altLang="en-US" sz="2800">
                <a:solidFill>
                  <a:srgbClr val="00B0F0"/>
                </a:solidFill>
                <a:latin typeface="HGMaruGothicMPRO" panose="020F0600000000000000" pitchFamily="34" charset="-128"/>
                <a:ea typeface="HGMaruGothicMPRO" panose="020F0600000000000000" pitchFamily="34" charset="-128"/>
              </a:rPr>
              <a:t>改善を目指す</a:t>
            </a:r>
            <a:r>
              <a:rPr kumimoji="1" lang="ja-JP" altLang="en-US" sz="2800" dirty="0">
                <a:solidFill>
                  <a:srgbClr val="00B0F0"/>
                </a:solidFill>
                <a:latin typeface="HGMaruGothicMPRO" panose="020F0600000000000000" pitchFamily="34" charset="-128"/>
                <a:ea typeface="HGMaruGothicMPRO" panose="020F0600000000000000" pitchFamily="34" charset="-128"/>
              </a:rPr>
              <a:t>団体です</a:t>
            </a:r>
            <a:endParaRPr kumimoji="1" lang="ja-JP" altLang="en-US" sz="2800" dirty="0">
              <a:solidFill>
                <a:srgbClr val="FF0000"/>
              </a:solidFill>
              <a:latin typeface="HGMaruGothicMPRO" panose="020F0600000000000000" pitchFamily="34" charset="-128"/>
              <a:ea typeface="HGMaruGothicMPRO" panose="020F0600000000000000" pitchFamily="34" charset="-128"/>
            </a:endParaRPr>
          </a:p>
        </p:txBody>
      </p:sp>
      <p:sp>
        <p:nvSpPr>
          <p:cNvPr id="6" name="テキスト ボックス 5">
            <a:extLst>
              <a:ext uri="{FF2B5EF4-FFF2-40B4-BE49-F238E27FC236}">
                <a16:creationId xmlns:a16="http://schemas.microsoft.com/office/drawing/2014/main" id="{E2FD8121-4834-C03E-D897-128459FAC13B}"/>
              </a:ext>
            </a:extLst>
          </p:cNvPr>
          <p:cNvSpPr txBox="1"/>
          <p:nvPr/>
        </p:nvSpPr>
        <p:spPr>
          <a:xfrm>
            <a:off x="336319" y="2840631"/>
            <a:ext cx="5301451" cy="523220"/>
          </a:xfrm>
          <a:prstGeom prst="rect">
            <a:avLst/>
          </a:prstGeom>
          <a:noFill/>
        </p:spPr>
        <p:txBody>
          <a:bodyPr wrap="none" rtlCol="0">
            <a:spAutoFit/>
          </a:bodyPr>
          <a:lstStyle/>
          <a:p>
            <a:r>
              <a:rPr kumimoji="1" lang="ja-JP" altLang="en-US" sz="2800" u="sng" dirty="0">
                <a:latin typeface="HGMaruGothicMPRO" panose="020F0600000000000000" pitchFamily="34" charset="-128"/>
                <a:ea typeface="HGMaruGothicMPRO" panose="020F0600000000000000" pitchFamily="34" charset="-128"/>
              </a:rPr>
              <a:t>産総研</a:t>
            </a:r>
            <a:r>
              <a:rPr kumimoji="1" lang="ja-JP" altLang="en-US" sz="2800" u="sng">
                <a:latin typeface="HGMaruGothicMPRO" panose="020F0600000000000000" pitchFamily="34" charset="-128"/>
                <a:ea typeface="HGMaruGothicMPRO" panose="020F0600000000000000" pitchFamily="34" charset="-128"/>
              </a:rPr>
              <a:t>には労働組合がある</a:t>
            </a:r>
            <a:r>
              <a:rPr kumimoji="1" lang="ja-JP" altLang="en-US" sz="2800" u="sng" dirty="0">
                <a:latin typeface="HGMaruGothicMPRO" panose="020F0600000000000000" pitchFamily="34" charset="-128"/>
                <a:ea typeface="HGMaruGothicMPRO" panose="020F0600000000000000" pitchFamily="34" charset="-128"/>
              </a:rPr>
              <a:t>の？</a:t>
            </a:r>
          </a:p>
        </p:txBody>
      </p:sp>
      <p:sp>
        <p:nvSpPr>
          <p:cNvPr id="7" name="テキスト ボックス 6">
            <a:extLst>
              <a:ext uri="{FF2B5EF4-FFF2-40B4-BE49-F238E27FC236}">
                <a16:creationId xmlns:a16="http://schemas.microsoft.com/office/drawing/2014/main" id="{BAF302EC-5399-B6E3-FFB6-0013FC07C156}"/>
              </a:ext>
            </a:extLst>
          </p:cNvPr>
          <p:cNvSpPr txBox="1"/>
          <p:nvPr/>
        </p:nvSpPr>
        <p:spPr>
          <a:xfrm>
            <a:off x="1074822" y="3494150"/>
            <a:ext cx="8069178" cy="954107"/>
          </a:xfrm>
          <a:prstGeom prst="rect">
            <a:avLst/>
          </a:prstGeom>
          <a:noFill/>
        </p:spPr>
        <p:txBody>
          <a:bodyPr wrap="square" rtlCol="0">
            <a:spAutoFit/>
          </a:bodyPr>
          <a:lstStyle/>
          <a:p>
            <a:r>
              <a:rPr kumimoji="1" lang="ja-JP" altLang="en-US" sz="2800" dirty="0">
                <a:solidFill>
                  <a:srgbClr val="00B0F0"/>
                </a:solidFill>
                <a:latin typeface="HGMaruGothicMPRO" panose="020F0600000000000000" pitchFamily="34" charset="-128"/>
                <a:ea typeface="HGMaruGothicMPRO" panose="020F0600000000000000" pitchFamily="34" charset="-128"/>
              </a:rPr>
              <a:t>産総研労組</a:t>
            </a:r>
            <a:r>
              <a:rPr kumimoji="1" lang="ja-JP" altLang="en-US" sz="2800">
                <a:solidFill>
                  <a:srgbClr val="00B0F0"/>
                </a:solidFill>
                <a:latin typeface="HGMaruGothicMPRO" panose="020F0600000000000000" pitchFamily="34" charset="-128"/>
                <a:ea typeface="HGMaruGothicMPRO" panose="020F0600000000000000" pitchFamily="34" charset="-128"/>
              </a:rPr>
              <a:t>があり、</a:t>
            </a:r>
            <a:endParaRPr kumimoji="1" lang="en-US" altLang="ja-JP" sz="2800" dirty="0">
              <a:solidFill>
                <a:srgbClr val="00B0F0"/>
              </a:solidFill>
              <a:latin typeface="HGMaruGothicMPRO" panose="020F0600000000000000" pitchFamily="34" charset="-128"/>
              <a:ea typeface="HGMaruGothicMPRO" panose="020F0600000000000000" pitchFamily="34" charset="-128"/>
            </a:endParaRPr>
          </a:p>
          <a:p>
            <a:r>
              <a:rPr kumimoji="1" lang="ja-JP" altLang="en-US" sz="2800">
                <a:solidFill>
                  <a:srgbClr val="00B0F0"/>
                </a:solidFill>
                <a:latin typeface="HGMaruGothicMPRO" panose="020F0600000000000000" pitchFamily="34" charset="-128"/>
                <a:ea typeface="HGMaruGothicMPRO" panose="020F0600000000000000" pitchFamily="34" charset="-128"/>
              </a:rPr>
              <a:t>　　　　　</a:t>
            </a:r>
            <a:r>
              <a:rPr lang="ja-JP" altLang="en-US" sz="2800">
                <a:solidFill>
                  <a:srgbClr val="FF0000"/>
                </a:solidFill>
                <a:latin typeface="HGMaruGothicMPRO" panose="020F0600000000000000" pitchFamily="34" charset="-128"/>
                <a:ea typeface="HGMaruGothicMPRO" panose="020F0600000000000000" pitchFamily="34" charset="-128"/>
              </a:rPr>
              <a:t>産総研幹部と日々</a:t>
            </a:r>
            <a:r>
              <a:rPr lang="ja-JP" altLang="en-US" sz="2800">
                <a:solidFill>
                  <a:srgbClr val="FF0000"/>
                </a:solidFill>
                <a:uFill>
                  <a:solidFill>
                    <a:srgbClr val="FF0000"/>
                  </a:solidFill>
                </a:uFill>
                <a:latin typeface="HGMaruGothicMPRO" panose="020F0600000000000000" pitchFamily="34" charset="-128"/>
                <a:ea typeface="HGMaruGothicMPRO" panose="020F0600000000000000" pitchFamily="34" charset="-128"/>
              </a:rPr>
              <a:t>交渉しています</a:t>
            </a:r>
            <a:endParaRPr lang="en-US" altLang="ja-JP" sz="2800" dirty="0">
              <a:solidFill>
                <a:srgbClr val="FF0000"/>
              </a:solidFill>
              <a:uFill>
                <a:solidFill>
                  <a:srgbClr val="FF0000"/>
                </a:solidFill>
              </a:uFill>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1274813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 name="テキスト ボックス 34"/>
          <p:cNvSpPr txBox="1"/>
          <p:nvPr/>
        </p:nvSpPr>
        <p:spPr>
          <a:xfrm>
            <a:off x="432168" y="614726"/>
            <a:ext cx="8648522" cy="1446550"/>
          </a:xfrm>
          <a:prstGeom prst="rect">
            <a:avLst/>
          </a:prstGeom>
          <a:noFill/>
        </p:spPr>
        <p:txBody>
          <a:bodyPr wrap="none" rtlCol="0">
            <a:spAutoFit/>
          </a:bodyPr>
          <a:lstStyle/>
          <a:p>
            <a:pPr algn="ctr"/>
            <a:r>
              <a:rPr kumimoji="1" lang="ja-JP" altLang="en-US" sz="4400" b="1" dirty="0">
                <a:solidFill>
                  <a:srgbClr val="00B0F0"/>
                </a:solidFill>
                <a:latin typeface="HG丸ｺﾞｼｯｸM-PRO" panose="020F0600000000000000" pitchFamily="50" charset="-128"/>
                <a:ea typeface="HG丸ｺﾞｼｯｸM-PRO" panose="020F0600000000000000" pitchFamily="50" charset="-128"/>
              </a:rPr>
              <a:t>労働者（職員）の声を代弁して、</a:t>
            </a:r>
            <a:endParaRPr kumimoji="1" lang="en-US" altLang="ja-JP" sz="4400" b="1" dirty="0">
              <a:solidFill>
                <a:srgbClr val="00B0F0"/>
              </a:solidFill>
              <a:latin typeface="HG丸ｺﾞｼｯｸM-PRO" panose="020F0600000000000000" pitchFamily="50" charset="-128"/>
              <a:ea typeface="HG丸ｺﾞｼｯｸM-PRO" panose="020F0600000000000000" pitchFamily="50" charset="-128"/>
            </a:endParaRPr>
          </a:p>
          <a:p>
            <a:pPr algn="ctr"/>
            <a:r>
              <a:rPr kumimoji="1" lang="ja-JP" altLang="en-US" sz="4400" b="1" dirty="0">
                <a:solidFill>
                  <a:srgbClr val="00B0F0"/>
                </a:solidFill>
                <a:latin typeface="HG丸ｺﾞｼｯｸM-PRO" panose="020F0600000000000000" pitchFamily="50" charset="-128"/>
                <a:ea typeface="HG丸ｺﾞｼｯｸM-PRO" panose="020F0600000000000000" pitchFamily="50" charset="-128"/>
              </a:rPr>
              <a:t>使用者（幹部）と交渉</a:t>
            </a:r>
          </a:p>
        </p:txBody>
      </p:sp>
      <p:sp>
        <p:nvSpPr>
          <p:cNvPr id="47" name="左右矢印 46"/>
          <p:cNvSpPr/>
          <p:nvPr/>
        </p:nvSpPr>
        <p:spPr>
          <a:xfrm>
            <a:off x="4126335" y="4016897"/>
            <a:ext cx="1496602" cy="1260389"/>
          </a:xfrm>
          <a:prstGeom prst="leftRightArrow">
            <a:avLst>
              <a:gd name="adj1" fmla="val 48693"/>
              <a:gd name="adj2" fmla="val 356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latin typeface="HG丸ｺﾞｼｯｸM-PRO" panose="020F0600000000000000" pitchFamily="50" charset="-128"/>
                <a:ea typeface="HG丸ｺﾞｼｯｸM-PRO" panose="020F0600000000000000" pitchFamily="50" charset="-128"/>
              </a:rPr>
              <a:t>交渉</a:t>
            </a:r>
          </a:p>
        </p:txBody>
      </p:sp>
      <p:sp>
        <p:nvSpPr>
          <p:cNvPr id="59" name="テキスト ボックス 8"/>
          <p:cNvSpPr txBox="1">
            <a:spLocks noChangeArrowheads="1"/>
          </p:cNvSpPr>
          <p:nvPr/>
        </p:nvSpPr>
        <p:spPr bwMode="auto">
          <a:xfrm>
            <a:off x="5622937" y="2396325"/>
            <a:ext cx="31718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rgbClr val="003366"/>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rgbClr val="003366"/>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rgbClr val="003366"/>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rgbClr val="003366"/>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rgbClr val="003366"/>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産総研労組</a:t>
            </a:r>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a:extLst>
              <a:ext uri="{FF2B5EF4-FFF2-40B4-BE49-F238E27FC236}">
                <a16:creationId xmlns:a16="http://schemas.microsoft.com/office/drawing/2014/main" id="{CE4E2BA9-2B1A-4D83-8A74-491D484D6FE2}"/>
              </a:ext>
            </a:extLst>
          </p:cNvPr>
          <p:cNvSpPr>
            <a:spLocks noGrp="1"/>
          </p:cNvSpPr>
          <p:nvPr>
            <p:ph type="sldNum" sz="quarter" idx="12"/>
          </p:nvPr>
        </p:nvSpPr>
        <p:spPr>
          <a:xfrm>
            <a:off x="7068807" y="15084"/>
            <a:ext cx="2057400" cy="365125"/>
          </a:xfrm>
        </p:spPr>
        <p:txBody>
          <a:bodyPr/>
          <a:lstStyle/>
          <a:p>
            <a:fld id="{D57F1E4F-1CFF-5643-939E-217C01CDF565}" type="slidenum">
              <a:rPr lang="en-US" smtClean="0"/>
              <a:pPr/>
              <a:t>4</a:t>
            </a:fld>
            <a:endParaRPr lang="en-US" dirty="0"/>
          </a:p>
        </p:txBody>
      </p:sp>
      <p:sp>
        <p:nvSpPr>
          <p:cNvPr id="27" name="テキスト ボックス 8">
            <a:extLst>
              <a:ext uri="{FF2B5EF4-FFF2-40B4-BE49-F238E27FC236}">
                <a16:creationId xmlns:a16="http://schemas.microsoft.com/office/drawing/2014/main" id="{9BC241ED-7EFD-4DC3-BE0A-1CB9ADD94C7B}"/>
              </a:ext>
            </a:extLst>
          </p:cNvPr>
          <p:cNvSpPr txBox="1">
            <a:spLocks noChangeArrowheads="1"/>
          </p:cNvSpPr>
          <p:nvPr/>
        </p:nvSpPr>
        <p:spPr bwMode="auto">
          <a:xfrm>
            <a:off x="475049" y="2396326"/>
            <a:ext cx="31718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rgbClr val="003366"/>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rgbClr val="003366"/>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rgbClr val="003366"/>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rgbClr val="003366"/>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rgbClr val="003366"/>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rgbClr val="003366"/>
                </a:solidFill>
                <a:latin typeface="Arial" panose="020B0604020202020204" pitchFamily="34" charset="0"/>
                <a:ea typeface="ＭＳ Ｐゴシック" panose="020B0600070205080204" pitchFamily="50" charset="-128"/>
              </a:defRPr>
            </a:lvl9pPr>
          </a:lstStyle>
          <a:p>
            <a:pPr algn="ctr">
              <a:spcBef>
                <a:spcPct val="0"/>
              </a:spcBef>
              <a:buFontTx/>
              <a:buNone/>
            </a:pP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産総研幹部</a:t>
            </a:r>
            <a:endParaRPr lang="en-US" altLang="ja-JP"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3" name="図 2">
            <a:extLst>
              <a:ext uri="{FF2B5EF4-FFF2-40B4-BE49-F238E27FC236}">
                <a16:creationId xmlns:a16="http://schemas.microsoft.com/office/drawing/2014/main" id="{DE68A1C2-D0D9-A81B-84D3-4CDAEC6EB012}"/>
              </a:ext>
            </a:extLst>
          </p:cNvPr>
          <p:cNvPicPr>
            <a:picLocks noChangeAspect="1"/>
          </p:cNvPicPr>
          <p:nvPr/>
        </p:nvPicPr>
        <p:blipFill>
          <a:blip r:embed="rId2"/>
          <a:srcRect l="7494" t="19107" r="7494"/>
          <a:stretch/>
        </p:blipFill>
        <p:spPr>
          <a:xfrm>
            <a:off x="344873" y="3223260"/>
            <a:ext cx="3705942" cy="2731770"/>
          </a:xfrm>
          <a:prstGeom prst="rect">
            <a:avLst/>
          </a:prstGeom>
          <a:ln w="19050">
            <a:solidFill>
              <a:srgbClr val="00B050"/>
            </a:solidFill>
          </a:ln>
        </p:spPr>
      </p:pic>
      <p:pic>
        <p:nvPicPr>
          <p:cNvPr id="6" name="図 5">
            <a:extLst>
              <a:ext uri="{FF2B5EF4-FFF2-40B4-BE49-F238E27FC236}">
                <a16:creationId xmlns:a16="http://schemas.microsoft.com/office/drawing/2014/main" id="{48CBEB42-B142-E4C3-722E-FFF63C0E3B9B}"/>
              </a:ext>
            </a:extLst>
          </p:cNvPr>
          <p:cNvPicPr>
            <a:picLocks noChangeAspect="1"/>
          </p:cNvPicPr>
          <p:nvPr/>
        </p:nvPicPr>
        <p:blipFill>
          <a:blip r:embed="rId3"/>
          <a:srcRect l="10363" t="25639" r="26689"/>
          <a:stretch/>
        </p:blipFill>
        <p:spPr>
          <a:xfrm>
            <a:off x="5703524" y="3223260"/>
            <a:ext cx="3111167" cy="2731770"/>
          </a:xfrm>
          <a:prstGeom prst="rect">
            <a:avLst/>
          </a:prstGeom>
          <a:ln w="19050">
            <a:solidFill>
              <a:srgbClr val="FF00FF"/>
            </a:solidFill>
          </a:ln>
        </p:spPr>
      </p:pic>
    </p:spTree>
    <p:extLst>
      <p:ext uri="{BB962C8B-B14F-4D97-AF65-F5344CB8AC3E}">
        <p14:creationId xmlns:p14="http://schemas.microsoft.com/office/powerpoint/2010/main" val="633487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正方形/長方形 1"/>
          <p:cNvSpPr/>
          <p:nvPr/>
        </p:nvSpPr>
        <p:spPr>
          <a:xfrm>
            <a:off x="940671" y="1653540"/>
            <a:ext cx="7951081" cy="954107"/>
          </a:xfrm>
          <a:prstGeom prst="rect">
            <a:avLst/>
          </a:prstGeom>
        </p:spPr>
        <p:txBody>
          <a:bodyPr wrap="square">
            <a:spAutoFit/>
          </a:bodyPr>
          <a:lstStyle/>
          <a:p>
            <a:r>
              <a:rPr lang="ja-JP" altLang="en-US" sz="2800" dirty="0">
                <a:solidFill>
                  <a:srgbClr val="FF0000"/>
                </a:solidFill>
                <a:latin typeface="HGMaruGothicMPRO" panose="020F0600000000000000" pitchFamily="34" charset="-128"/>
                <a:ea typeface="HGMaruGothicMPRO" panose="020F0600000000000000" pitchFamily="34" charset="-128"/>
              </a:rPr>
              <a:t>できるので</a:t>
            </a:r>
            <a:r>
              <a:rPr lang="ja-JP" altLang="en-US" sz="2800">
                <a:solidFill>
                  <a:srgbClr val="FF0000"/>
                </a:solidFill>
                <a:latin typeface="HGMaruGothicMPRO" panose="020F0600000000000000" pitchFamily="34" charset="-128"/>
                <a:ea typeface="HGMaruGothicMPRO" panose="020F0600000000000000" pitchFamily="34" charset="-128"/>
              </a:rPr>
              <a:t>あれば、</a:t>
            </a:r>
            <a:endParaRPr lang="en-US" altLang="ja-JP" sz="2800" dirty="0">
              <a:solidFill>
                <a:srgbClr val="FF0000"/>
              </a:solidFill>
              <a:latin typeface="HGMaruGothicMPRO" panose="020F0600000000000000" pitchFamily="34" charset="-128"/>
              <a:ea typeface="HGMaruGothicMPRO" panose="020F0600000000000000" pitchFamily="34" charset="-128"/>
            </a:endParaRPr>
          </a:p>
          <a:p>
            <a:r>
              <a:rPr lang="ja-JP" altLang="en-US" sz="2800">
                <a:solidFill>
                  <a:srgbClr val="FF0000"/>
                </a:solidFill>
                <a:latin typeface="HGMaruGothicMPRO" panose="020F0600000000000000" pitchFamily="34" charset="-128"/>
                <a:ea typeface="HGMaruGothicMPRO" panose="020F0600000000000000" pitchFamily="34" charset="-128"/>
              </a:rPr>
              <a:t>　　　産</a:t>
            </a:r>
            <a:r>
              <a:rPr lang="ja-JP" altLang="en-US" sz="2800" dirty="0">
                <a:solidFill>
                  <a:srgbClr val="FF0000"/>
                </a:solidFill>
                <a:latin typeface="HGMaruGothicMPRO" panose="020F0600000000000000" pitchFamily="34" charset="-128"/>
                <a:ea typeface="HGMaruGothicMPRO" panose="020F0600000000000000" pitchFamily="34" charset="-128"/>
              </a:rPr>
              <a:t>総研労組に入らなくても大丈夫です</a:t>
            </a:r>
            <a:endParaRPr lang="en-US" altLang="ja-JP" sz="2800" dirty="0">
              <a:solidFill>
                <a:srgbClr val="FF0000"/>
              </a:solidFill>
              <a:uFill>
                <a:solidFill>
                  <a:srgbClr val="FF0000"/>
                </a:solidFill>
              </a:uFill>
              <a:latin typeface="HGMaruGothicMPRO" panose="020F0600000000000000" pitchFamily="34" charset="-128"/>
              <a:ea typeface="HGMaruGothicMPRO" panose="020F0600000000000000" pitchFamily="34" charset="-128"/>
            </a:endParaRPr>
          </a:p>
        </p:txBody>
      </p:sp>
      <p:sp>
        <p:nvSpPr>
          <p:cNvPr id="3" name="テキスト ボックス 2"/>
          <p:cNvSpPr txBox="1"/>
          <p:nvPr/>
        </p:nvSpPr>
        <p:spPr>
          <a:xfrm>
            <a:off x="252249" y="560934"/>
            <a:ext cx="3775393" cy="523220"/>
          </a:xfrm>
          <a:prstGeom prst="rect">
            <a:avLst/>
          </a:prstGeom>
          <a:noFill/>
        </p:spPr>
        <p:txBody>
          <a:bodyPr wrap="none" rtlCol="0">
            <a:spAutoFit/>
          </a:bodyPr>
          <a:lstStyle/>
          <a:p>
            <a:r>
              <a:rPr kumimoji="1" lang="ja-JP" altLang="en-US" sz="2800" u="sng" dirty="0">
                <a:latin typeface="HGMaruGothicMPRO" panose="020F0600000000000000" pitchFamily="34" charset="-128"/>
                <a:ea typeface="HGMaruGothicMPRO" panose="020F0600000000000000" pitchFamily="34" charset="-128"/>
              </a:rPr>
              <a:t>みんなで交渉するの？</a:t>
            </a:r>
          </a:p>
        </p:txBody>
      </p:sp>
      <p:sp>
        <p:nvSpPr>
          <p:cNvPr id="7" name="スライド番号プレースホルダー 6">
            <a:extLst>
              <a:ext uri="{FF2B5EF4-FFF2-40B4-BE49-F238E27FC236}">
                <a16:creationId xmlns:a16="http://schemas.microsoft.com/office/drawing/2014/main" id="{E0D9467E-908E-48BD-B865-8DCDB3177D84}"/>
              </a:ext>
            </a:extLst>
          </p:cNvPr>
          <p:cNvSpPr>
            <a:spLocks noGrp="1"/>
          </p:cNvSpPr>
          <p:nvPr>
            <p:ph type="sldNum" sz="quarter" idx="12"/>
          </p:nvPr>
        </p:nvSpPr>
        <p:spPr>
          <a:xfrm>
            <a:off x="7086600" y="10773"/>
            <a:ext cx="2057400" cy="365125"/>
          </a:xfrm>
        </p:spPr>
        <p:txBody>
          <a:bodyPr/>
          <a:lstStyle/>
          <a:p>
            <a:fld id="{D57F1E4F-1CFF-5643-939E-217C01CDF565}" type="slidenum">
              <a:rPr lang="en-US" smtClean="0"/>
              <a:pPr/>
              <a:t>5</a:t>
            </a:fld>
            <a:endParaRPr lang="en-US" dirty="0"/>
          </a:p>
        </p:txBody>
      </p:sp>
      <p:sp>
        <p:nvSpPr>
          <p:cNvPr id="8" name="テキスト ボックス 7">
            <a:extLst>
              <a:ext uri="{FF2B5EF4-FFF2-40B4-BE49-F238E27FC236}">
                <a16:creationId xmlns:a16="http://schemas.microsoft.com/office/drawing/2014/main" id="{F5A925B5-F034-4CAC-B2EA-E9F36F865612}"/>
              </a:ext>
            </a:extLst>
          </p:cNvPr>
          <p:cNvSpPr txBox="1"/>
          <p:nvPr/>
        </p:nvSpPr>
        <p:spPr>
          <a:xfrm>
            <a:off x="940671" y="1084154"/>
            <a:ext cx="7746127" cy="523220"/>
          </a:xfrm>
          <a:prstGeom prst="rect">
            <a:avLst/>
          </a:prstGeom>
          <a:noFill/>
        </p:spPr>
        <p:txBody>
          <a:bodyPr wrap="square" rtlCol="0">
            <a:spAutoFit/>
          </a:bodyPr>
          <a:lstStyle/>
          <a:p>
            <a:r>
              <a:rPr kumimoji="1" lang="ja-JP" altLang="en-US" sz="2800" dirty="0">
                <a:solidFill>
                  <a:srgbClr val="00B0F0"/>
                </a:solidFill>
                <a:latin typeface="HGMaruGothicMPRO" panose="020F0600000000000000" pitchFamily="34" charset="-128"/>
                <a:ea typeface="HGMaruGothicMPRO" panose="020F0600000000000000" pitchFamily="34" charset="-128"/>
              </a:rPr>
              <a:t>あなたは一人で交渉</a:t>
            </a:r>
            <a:r>
              <a:rPr kumimoji="1" lang="ja-JP" altLang="en-US" sz="2800">
                <a:solidFill>
                  <a:srgbClr val="00B0F0"/>
                </a:solidFill>
                <a:latin typeface="HGMaruGothicMPRO" panose="020F0600000000000000" pitchFamily="34" charset="-128"/>
                <a:ea typeface="HGMaruGothicMPRO" panose="020F0600000000000000" pitchFamily="34" charset="-128"/>
              </a:rPr>
              <a:t>できますか？</a:t>
            </a:r>
            <a:endParaRPr kumimoji="1" lang="en-US" altLang="ja-JP" sz="2800" dirty="0">
              <a:solidFill>
                <a:srgbClr val="00B0F0"/>
              </a:solidFill>
              <a:latin typeface="HGMaruGothicMPRO" panose="020F0600000000000000" pitchFamily="34" charset="-128"/>
              <a:ea typeface="HGMaruGothicMPRO" panose="020F0600000000000000" pitchFamily="34" charset="-128"/>
            </a:endParaRPr>
          </a:p>
        </p:txBody>
      </p:sp>
      <p:sp>
        <p:nvSpPr>
          <p:cNvPr id="9" name="テキスト ボックス 8">
            <a:extLst>
              <a:ext uri="{FF2B5EF4-FFF2-40B4-BE49-F238E27FC236}">
                <a16:creationId xmlns:a16="http://schemas.microsoft.com/office/drawing/2014/main" id="{94CB05B3-A1B6-089A-3F0D-2B98FDF738A1}"/>
              </a:ext>
            </a:extLst>
          </p:cNvPr>
          <p:cNvSpPr txBox="1"/>
          <p:nvPr/>
        </p:nvSpPr>
        <p:spPr>
          <a:xfrm>
            <a:off x="252249" y="3389011"/>
            <a:ext cx="7960659" cy="523220"/>
          </a:xfrm>
          <a:prstGeom prst="rect">
            <a:avLst/>
          </a:prstGeom>
          <a:noFill/>
        </p:spPr>
        <p:txBody>
          <a:bodyPr wrap="square" rtlCol="0">
            <a:spAutoFit/>
          </a:bodyPr>
          <a:lstStyle/>
          <a:p>
            <a:r>
              <a:rPr kumimoji="1" lang="ja-JP" altLang="en-US" sz="2800" u="sng" dirty="0">
                <a:latin typeface="HGMaruGothicMPRO" panose="020F0600000000000000" pitchFamily="34" charset="-128"/>
                <a:ea typeface="HGMaruGothicMPRO" panose="020F0600000000000000" pitchFamily="34" charset="-128"/>
              </a:rPr>
              <a:t>交渉しないといけないようなことがあるの？</a:t>
            </a:r>
          </a:p>
        </p:txBody>
      </p:sp>
      <p:sp>
        <p:nvSpPr>
          <p:cNvPr id="10" name="テキスト ボックス 9">
            <a:extLst>
              <a:ext uri="{FF2B5EF4-FFF2-40B4-BE49-F238E27FC236}">
                <a16:creationId xmlns:a16="http://schemas.microsoft.com/office/drawing/2014/main" id="{2B0F1FD2-32F0-A845-C33F-78F1DA27F805}"/>
              </a:ext>
            </a:extLst>
          </p:cNvPr>
          <p:cNvSpPr txBox="1"/>
          <p:nvPr/>
        </p:nvSpPr>
        <p:spPr>
          <a:xfrm>
            <a:off x="940671" y="3912231"/>
            <a:ext cx="7005150" cy="523220"/>
          </a:xfrm>
          <a:prstGeom prst="rect">
            <a:avLst/>
          </a:prstGeom>
          <a:noFill/>
        </p:spPr>
        <p:txBody>
          <a:bodyPr wrap="square" rtlCol="0">
            <a:spAutoFit/>
          </a:bodyPr>
          <a:lstStyle/>
          <a:p>
            <a:r>
              <a:rPr kumimoji="1" lang="ja-JP" altLang="en-US" sz="2800" dirty="0">
                <a:solidFill>
                  <a:srgbClr val="00B0F0"/>
                </a:solidFill>
                <a:latin typeface="HGMaruGothicMPRO" panose="020F0600000000000000" pitchFamily="34" charset="-128"/>
                <a:ea typeface="HGMaruGothicMPRO" panose="020F0600000000000000" pitchFamily="34" charset="-128"/>
              </a:rPr>
              <a:t>残念ながら産総研でもあります</a:t>
            </a:r>
            <a:endParaRPr kumimoji="1" lang="en-US" altLang="ja-JP" sz="2800" dirty="0">
              <a:solidFill>
                <a:srgbClr val="00B0F0"/>
              </a:solidFill>
              <a:latin typeface="HGMaruGothicMPRO" panose="020F0600000000000000" pitchFamily="34" charset="-128"/>
              <a:ea typeface="HGMaruGothicMPRO" panose="020F0600000000000000" pitchFamily="34" charset="-128"/>
            </a:endParaRPr>
          </a:p>
        </p:txBody>
      </p:sp>
      <p:sp>
        <p:nvSpPr>
          <p:cNvPr id="11" name="正方形/長方形 10">
            <a:extLst>
              <a:ext uri="{FF2B5EF4-FFF2-40B4-BE49-F238E27FC236}">
                <a16:creationId xmlns:a16="http://schemas.microsoft.com/office/drawing/2014/main" id="{142E5C7D-17E8-AFB3-465A-DA4C085E982C}"/>
              </a:ext>
            </a:extLst>
          </p:cNvPr>
          <p:cNvSpPr/>
          <p:nvPr/>
        </p:nvSpPr>
        <p:spPr>
          <a:xfrm>
            <a:off x="928127" y="4389284"/>
            <a:ext cx="7963625" cy="523220"/>
          </a:xfrm>
          <a:prstGeom prst="rect">
            <a:avLst/>
          </a:prstGeom>
        </p:spPr>
        <p:txBody>
          <a:bodyPr wrap="square">
            <a:spAutoFit/>
          </a:bodyPr>
          <a:lstStyle/>
          <a:p>
            <a:r>
              <a:rPr lang="ja-JP" altLang="en-US" sz="2800" dirty="0">
                <a:solidFill>
                  <a:srgbClr val="FF0000"/>
                </a:solidFill>
                <a:uFill>
                  <a:solidFill>
                    <a:srgbClr val="FF0000"/>
                  </a:solidFill>
                </a:uFill>
                <a:latin typeface="HGMaruGothicMPRO" panose="020F0600000000000000" pitchFamily="34" charset="-128"/>
                <a:ea typeface="HGMaruGothicMPRO" panose="020F0600000000000000" pitchFamily="34" charset="-128"/>
              </a:rPr>
              <a:t>労組には組合員から色々な相談が寄せられます</a:t>
            </a:r>
            <a:endParaRPr lang="en-US" altLang="ja-JP" sz="2800" dirty="0">
              <a:solidFill>
                <a:srgbClr val="FF0000"/>
              </a:solidFill>
              <a:uFill>
                <a:solidFill>
                  <a:srgbClr val="FF0000"/>
                </a:solidFill>
              </a:uFill>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2489149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テキスト ボックス 2"/>
          <p:cNvSpPr txBox="1"/>
          <p:nvPr/>
        </p:nvSpPr>
        <p:spPr>
          <a:xfrm>
            <a:off x="331631" y="183908"/>
            <a:ext cx="4776398" cy="523220"/>
          </a:xfrm>
          <a:prstGeom prst="rect">
            <a:avLst/>
          </a:prstGeom>
          <a:noFill/>
        </p:spPr>
        <p:txBody>
          <a:bodyPr wrap="square" rtlCol="0">
            <a:spAutoFit/>
          </a:bodyPr>
          <a:lstStyle/>
          <a:p>
            <a:r>
              <a:rPr kumimoji="1" lang="ja-JP" altLang="en-US" sz="2800" u="sng" dirty="0">
                <a:latin typeface="HGMaruGothicMPRO" panose="020F0600000000000000" pitchFamily="34" charset="-128"/>
                <a:ea typeface="HGMaruGothicMPRO" panose="020F0600000000000000" pitchFamily="34" charset="-128"/>
              </a:rPr>
              <a:t>相談内容を一例紹介します</a:t>
            </a:r>
          </a:p>
        </p:txBody>
      </p:sp>
      <p:sp>
        <p:nvSpPr>
          <p:cNvPr id="11" name="スライド番号プレースホルダー 10">
            <a:extLst>
              <a:ext uri="{FF2B5EF4-FFF2-40B4-BE49-F238E27FC236}">
                <a16:creationId xmlns:a16="http://schemas.microsoft.com/office/drawing/2014/main" id="{ED5F93AB-BBAB-4125-8A15-50D0D5EFB11A}"/>
              </a:ext>
            </a:extLst>
          </p:cNvPr>
          <p:cNvSpPr>
            <a:spLocks noGrp="1"/>
          </p:cNvSpPr>
          <p:nvPr>
            <p:ph type="sldNum" sz="quarter" idx="12"/>
          </p:nvPr>
        </p:nvSpPr>
        <p:spPr>
          <a:xfrm>
            <a:off x="7096122" y="1346"/>
            <a:ext cx="2057400" cy="365125"/>
          </a:xfrm>
        </p:spPr>
        <p:txBody>
          <a:bodyPr/>
          <a:lstStyle/>
          <a:p>
            <a:fld id="{D57F1E4F-1CFF-5643-939E-217C01CDF565}" type="slidenum">
              <a:rPr lang="en-US" smtClean="0"/>
              <a:pPr/>
              <a:t>6</a:t>
            </a:fld>
            <a:endParaRPr lang="en-US" dirty="0"/>
          </a:p>
        </p:txBody>
      </p:sp>
      <p:sp>
        <p:nvSpPr>
          <p:cNvPr id="2" name="テキスト ボックス 1">
            <a:extLst>
              <a:ext uri="{FF2B5EF4-FFF2-40B4-BE49-F238E27FC236}">
                <a16:creationId xmlns:a16="http://schemas.microsoft.com/office/drawing/2014/main" id="{C0D06D48-0A92-A4EA-2195-CEBA2452CE3D}"/>
              </a:ext>
            </a:extLst>
          </p:cNvPr>
          <p:cNvSpPr txBox="1"/>
          <p:nvPr/>
        </p:nvSpPr>
        <p:spPr>
          <a:xfrm>
            <a:off x="953815" y="820276"/>
            <a:ext cx="7149661" cy="523220"/>
          </a:xfrm>
          <a:prstGeom prst="rect">
            <a:avLst/>
          </a:prstGeom>
          <a:noFill/>
        </p:spPr>
        <p:txBody>
          <a:bodyPr wrap="square" rtlCol="0">
            <a:spAutoFit/>
          </a:bodyPr>
          <a:lstStyle/>
          <a:p>
            <a:r>
              <a:rPr kumimoji="1" lang="ja-JP" altLang="en-US" sz="2800" dirty="0">
                <a:solidFill>
                  <a:srgbClr val="00B0F0"/>
                </a:solidFill>
                <a:latin typeface="HG丸ｺﾞｼｯｸM-PRO" panose="020F0600000000000000" pitchFamily="50" charset="-128"/>
                <a:ea typeface="HG丸ｺﾞｼｯｸM-PRO" panose="020F0600000000000000" pitchFamily="50" charset="-128"/>
              </a:rPr>
              <a:t>油断して</a:t>
            </a:r>
            <a:r>
              <a:rPr kumimoji="1" lang="ja-JP" altLang="en-US" sz="2800">
                <a:solidFill>
                  <a:srgbClr val="00B0F0"/>
                </a:solidFill>
                <a:latin typeface="HG丸ｺﾞｼｯｸM-PRO" panose="020F0600000000000000" pitchFamily="50" charset="-128"/>
                <a:ea typeface="HG丸ｺﾞｼｯｸM-PRO" panose="020F0600000000000000" pitchFamily="50" charset="-128"/>
              </a:rPr>
              <a:t>はいけません！</a:t>
            </a:r>
            <a:endParaRPr kumimoji="1" lang="en-US" altLang="ja-JP" sz="2800" dirty="0">
              <a:solidFill>
                <a:srgbClr val="00B0F0"/>
              </a:solidFill>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0C4EF666-45CE-5D61-3917-B8DA228A9143}"/>
              </a:ext>
            </a:extLst>
          </p:cNvPr>
          <p:cNvSpPr txBox="1"/>
          <p:nvPr/>
        </p:nvSpPr>
        <p:spPr>
          <a:xfrm>
            <a:off x="953815" y="1456644"/>
            <a:ext cx="7591095" cy="954107"/>
          </a:xfrm>
          <a:prstGeom prst="rect">
            <a:avLst/>
          </a:prstGeom>
          <a:noFill/>
        </p:spPr>
        <p:txBody>
          <a:bodyPr wrap="square">
            <a:spAutoFit/>
          </a:bodyPr>
          <a:lstStyle/>
          <a:p>
            <a:r>
              <a:rPr kumimoji="1" lang="ja-JP" altLang="en-US" sz="2800">
                <a:solidFill>
                  <a:srgbClr val="FF0000"/>
                </a:solidFill>
                <a:latin typeface="HG丸ｺﾞｼｯｸM-PRO" panose="020F0600000000000000" pitchFamily="50" charset="-128"/>
                <a:ea typeface="HG丸ｺﾞｼｯｸM-PRO" panose="020F0600000000000000" pitchFamily="50" charset="-128"/>
              </a:rPr>
              <a:t>産総研は、違法な理屈で、</a:t>
            </a:r>
            <a:endParaRPr kumimoji="1" lang="en-US" altLang="ja-JP" sz="2800" dirty="0">
              <a:solidFill>
                <a:srgbClr val="FF0000"/>
              </a:solidFill>
              <a:latin typeface="HG丸ｺﾞｼｯｸM-PRO" panose="020F0600000000000000" pitchFamily="50" charset="-128"/>
              <a:ea typeface="HG丸ｺﾞｼｯｸM-PRO" panose="020F0600000000000000" pitchFamily="50" charset="-128"/>
            </a:endParaRPr>
          </a:p>
          <a:p>
            <a:r>
              <a:rPr kumimoji="1" lang="ja-JP" altLang="en-US" sz="2800">
                <a:solidFill>
                  <a:srgbClr val="FF0000"/>
                </a:solidFill>
                <a:latin typeface="HG丸ｺﾞｼｯｸM-PRO" panose="020F0600000000000000" pitchFamily="50" charset="-128"/>
                <a:ea typeface="HG丸ｺﾞｼｯｸM-PRO" panose="020F0600000000000000" pitchFamily="50" charset="-128"/>
              </a:rPr>
              <a:t>　　　　あなたの給料を減らそうとします</a:t>
            </a:r>
            <a:endParaRPr kumimoji="1" lang="ja-JP" altLang="en-US" sz="28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0DFAB7D3-5F3A-E403-F947-68CB8E33CAD8}"/>
              </a:ext>
            </a:extLst>
          </p:cNvPr>
          <p:cNvSpPr txBox="1"/>
          <p:nvPr/>
        </p:nvSpPr>
        <p:spPr>
          <a:xfrm>
            <a:off x="953815" y="2570880"/>
            <a:ext cx="7725192" cy="954107"/>
          </a:xfrm>
          <a:prstGeom prst="rect">
            <a:avLst/>
          </a:prstGeom>
          <a:noFill/>
        </p:spPr>
        <p:txBody>
          <a:bodyPr wrap="none" rtlCol="0">
            <a:spAutoFit/>
          </a:bodyPr>
          <a:lstStyle/>
          <a:p>
            <a:r>
              <a:rPr kumimoji="1" lang="ja-JP" altLang="en-US" sz="2800" dirty="0">
                <a:latin typeface="HGMaruGothicMPRO" panose="020F0600000000000000" pitchFamily="34" charset="-128"/>
                <a:ea typeface="HGMaruGothicMPRO" panose="020F0600000000000000" pitchFamily="34" charset="-128"/>
              </a:rPr>
              <a:t>旧労働省通達の</a:t>
            </a:r>
            <a:r>
              <a:rPr kumimoji="1" lang="ja-JP" altLang="en-US" sz="2800">
                <a:latin typeface="HGMaruGothicMPRO" panose="020F0600000000000000" pitchFamily="34" charset="-128"/>
                <a:ea typeface="HGMaruGothicMPRO" panose="020F0600000000000000" pitchFamily="34" charset="-128"/>
              </a:rPr>
              <a:t>法律の用語</a:t>
            </a:r>
            <a:r>
              <a:rPr kumimoji="1" lang="ja-JP" altLang="en-US" sz="2800" dirty="0">
                <a:latin typeface="HGMaruGothicMPRO" panose="020F0600000000000000" pitchFamily="34" charset="-128"/>
                <a:ea typeface="HGMaruGothicMPRO" panose="020F0600000000000000" pitchFamily="34" charset="-128"/>
              </a:rPr>
              <a:t>の定義を</a:t>
            </a:r>
            <a:r>
              <a:rPr kumimoji="1" lang="ja-JP" altLang="en-US" sz="2800">
                <a:latin typeface="HGMaruGothicMPRO" panose="020F0600000000000000" pitchFamily="34" charset="-128"/>
                <a:ea typeface="HGMaruGothicMPRO" panose="020F0600000000000000" pitchFamily="34" charset="-128"/>
              </a:rPr>
              <a:t>無視して、</a:t>
            </a:r>
            <a:endParaRPr kumimoji="1" lang="en-US" altLang="ja-JP" sz="2800" dirty="0">
              <a:latin typeface="HGMaruGothicMPRO" panose="020F0600000000000000" pitchFamily="34" charset="-128"/>
              <a:ea typeface="HGMaruGothicMPRO" panose="020F0600000000000000" pitchFamily="34" charset="-128"/>
            </a:endParaRPr>
          </a:p>
          <a:p>
            <a:r>
              <a:rPr kumimoji="1" lang="ja-JP" altLang="en-US" sz="2800">
                <a:latin typeface="HGMaruGothicMPRO" panose="020F0600000000000000" pitchFamily="34" charset="-128"/>
                <a:ea typeface="HGMaruGothicMPRO" panose="020F0600000000000000" pitchFamily="34" charset="-128"/>
              </a:rPr>
              <a:t>　　　　違法</a:t>
            </a:r>
            <a:r>
              <a:rPr kumimoji="1" lang="ja-JP" altLang="en-US" sz="2800" dirty="0">
                <a:latin typeface="HGMaruGothicMPRO" panose="020F0600000000000000" pitchFamily="34" charset="-128"/>
                <a:ea typeface="HGMaruGothicMPRO" panose="020F0600000000000000" pitchFamily="34" charset="-128"/>
              </a:rPr>
              <a:t>に給料</a:t>
            </a:r>
            <a:r>
              <a:rPr kumimoji="1" lang="ja-JP" altLang="en-US" sz="2800">
                <a:latin typeface="HGMaruGothicMPRO" panose="020F0600000000000000" pitchFamily="34" charset="-128"/>
                <a:ea typeface="HGMaruGothicMPRO" panose="020F0600000000000000" pitchFamily="34" charset="-128"/>
              </a:rPr>
              <a:t>を減らしたこと</a:t>
            </a:r>
            <a:r>
              <a:rPr kumimoji="1" lang="ja-JP" altLang="en-US" sz="2800" dirty="0">
                <a:latin typeface="HGMaruGothicMPRO" panose="020F0600000000000000" pitchFamily="34" charset="-128"/>
                <a:ea typeface="HGMaruGothicMPRO" panose="020F0600000000000000" pitchFamily="34" charset="-128"/>
              </a:rPr>
              <a:t>があります</a:t>
            </a:r>
          </a:p>
        </p:txBody>
      </p:sp>
    </p:spTree>
    <p:extLst>
      <p:ext uri="{BB962C8B-B14F-4D97-AF65-F5344CB8AC3E}">
        <p14:creationId xmlns:p14="http://schemas.microsoft.com/office/powerpoint/2010/main" val="988507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スライド番号プレースホルダー 10">
            <a:extLst>
              <a:ext uri="{FF2B5EF4-FFF2-40B4-BE49-F238E27FC236}">
                <a16:creationId xmlns:a16="http://schemas.microsoft.com/office/drawing/2014/main" id="{ED5F93AB-BBAB-4125-8A15-50D0D5EFB11A}"/>
              </a:ext>
            </a:extLst>
          </p:cNvPr>
          <p:cNvSpPr>
            <a:spLocks noGrp="1"/>
          </p:cNvSpPr>
          <p:nvPr>
            <p:ph type="sldNum" sz="quarter" idx="12"/>
          </p:nvPr>
        </p:nvSpPr>
        <p:spPr>
          <a:xfrm>
            <a:off x="7096122" y="1346"/>
            <a:ext cx="2057400" cy="365125"/>
          </a:xfrm>
        </p:spPr>
        <p:txBody>
          <a:bodyPr/>
          <a:lstStyle/>
          <a:p>
            <a:fld id="{D57F1E4F-1CFF-5643-939E-217C01CDF565}" type="slidenum">
              <a:rPr lang="en-US" smtClean="0"/>
              <a:pPr/>
              <a:t>7</a:t>
            </a:fld>
            <a:endParaRPr lang="en-US" dirty="0"/>
          </a:p>
        </p:txBody>
      </p:sp>
      <p:sp>
        <p:nvSpPr>
          <p:cNvPr id="2" name="テキスト ボックス 1">
            <a:extLst>
              <a:ext uri="{FF2B5EF4-FFF2-40B4-BE49-F238E27FC236}">
                <a16:creationId xmlns:a16="http://schemas.microsoft.com/office/drawing/2014/main" id="{56FF9981-8561-D4AB-E1EE-872A260D77BC}"/>
              </a:ext>
            </a:extLst>
          </p:cNvPr>
          <p:cNvSpPr txBox="1"/>
          <p:nvPr/>
        </p:nvSpPr>
        <p:spPr>
          <a:xfrm>
            <a:off x="637010" y="988211"/>
            <a:ext cx="8422768" cy="954107"/>
          </a:xfrm>
          <a:prstGeom prst="rect">
            <a:avLst/>
          </a:prstGeom>
          <a:noFill/>
        </p:spPr>
        <p:txBody>
          <a:bodyPr wrap="square" rtlCol="0">
            <a:spAutoFit/>
          </a:bodyPr>
          <a:lstStyle/>
          <a:p>
            <a:r>
              <a:rPr kumimoji="1" lang="en-US" altLang="ja-JP" sz="2800" dirty="0">
                <a:latin typeface="HGMaruGothicMPRO" panose="020F0600000000000000" pitchFamily="34" charset="-128"/>
                <a:ea typeface="HGMaruGothicMPRO" panose="020F0600000000000000" pitchFamily="34" charset="-128"/>
              </a:rPr>
              <a:t>A</a:t>
            </a:r>
            <a:r>
              <a:rPr kumimoji="1" lang="ja-JP" altLang="en-US" sz="2800">
                <a:latin typeface="HGMaruGothicMPRO" panose="020F0600000000000000" pitchFamily="34" charset="-128"/>
                <a:ea typeface="HGMaruGothicMPRO" panose="020F0600000000000000" pitchFamily="34" charset="-128"/>
              </a:rPr>
              <a:t>さんは、</a:t>
            </a:r>
            <a:r>
              <a:rPr kumimoji="1" lang="en-US" altLang="ja-JP" sz="2800" dirty="0">
                <a:latin typeface="HGMaruGothicMPRO" panose="020F0600000000000000" pitchFamily="34" charset="-128"/>
                <a:ea typeface="HGMaruGothicMPRO" panose="020F0600000000000000" pitchFamily="34" charset="-128"/>
              </a:rPr>
              <a:t>2015</a:t>
            </a:r>
            <a:r>
              <a:rPr kumimoji="1" lang="ja-JP" altLang="en-US" sz="2800" dirty="0">
                <a:latin typeface="HGMaruGothicMPRO" panose="020F0600000000000000" pitchFamily="34" charset="-128"/>
                <a:ea typeface="HGMaruGothicMPRO" panose="020F0600000000000000" pitchFamily="34" charset="-128"/>
              </a:rPr>
              <a:t>年</a:t>
            </a:r>
            <a:r>
              <a:rPr kumimoji="1" lang="en-US" altLang="ja-JP" sz="2800" dirty="0">
                <a:latin typeface="HGMaruGothicMPRO" panose="020F0600000000000000" pitchFamily="34" charset="-128"/>
                <a:ea typeface="HGMaruGothicMPRO" panose="020F0600000000000000" pitchFamily="34" charset="-128"/>
              </a:rPr>
              <a:t>4</a:t>
            </a:r>
            <a:r>
              <a:rPr kumimoji="1" lang="ja-JP" altLang="en-US" sz="2800">
                <a:latin typeface="HGMaruGothicMPRO" panose="020F0600000000000000" pitchFamily="34" charset="-128"/>
                <a:ea typeface="HGMaruGothicMPRO" panose="020F0600000000000000" pitchFamily="34" charset="-128"/>
              </a:rPr>
              <a:t>月から残業手当が</a:t>
            </a:r>
            <a:endParaRPr kumimoji="1" lang="en-US" altLang="ja-JP" sz="2800" dirty="0">
              <a:latin typeface="HGMaruGothicMPRO" panose="020F0600000000000000" pitchFamily="34" charset="-128"/>
              <a:ea typeface="HGMaruGothicMPRO" panose="020F0600000000000000" pitchFamily="34" charset="-128"/>
            </a:endParaRPr>
          </a:p>
          <a:p>
            <a:r>
              <a:rPr kumimoji="1" lang="ja-JP" altLang="en-US" sz="2800">
                <a:latin typeface="HGMaruGothicMPRO" panose="020F0600000000000000" pitchFamily="34" charset="-128"/>
                <a:ea typeface="HGMaruGothicMPRO" panose="020F0600000000000000" pitchFamily="34" charset="-128"/>
              </a:rPr>
              <a:t>　　　　　　付かなくなり、</a:t>
            </a:r>
            <a:r>
              <a:rPr kumimoji="1" lang="ja-JP" altLang="en-US" sz="2800" b="1" u="sng">
                <a:latin typeface="HGMaruGothicMPRO" panose="020F0600000000000000" pitchFamily="34" charset="-128"/>
                <a:ea typeface="HGMaruGothicMPRO" panose="020F0600000000000000" pitchFamily="34" charset="-128"/>
              </a:rPr>
              <a:t>給料</a:t>
            </a:r>
            <a:r>
              <a:rPr kumimoji="1" lang="ja-JP" altLang="en-US" sz="2800" b="1" u="sng" dirty="0">
                <a:latin typeface="HGMaruGothicMPRO" panose="020F0600000000000000" pitchFamily="34" charset="-128"/>
                <a:ea typeface="HGMaruGothicMPRO" panose="020F0600000000000000" pitchFamily="34" charset="-128"/>
              </a:rPr>
              <a:t>が</a:t>
            </a:r>
            <a:r>
              <a:rPr kumimoji="1" lang="en-US" altLang="ja-JP" sz="2800" b="1" u="sng" dirty="0">
                <a:latin typeface="HGMaruGothicMPRO" panose="020F0600000000000000" pitchFamily="34" charset="-128"/>
                <a:ea typeface="HGMaruGothicMPRO" panose="020F0600000000000000" pitchFamily="34" charset="-128"/>
              </a:rPr>
              <a:t>1</a:t>
            </a:r>
            <a:r>
              <a:rPr kumimoji="1" lang="ja-JP" altLang="en-US" sz="2800" b="1" u="sng" dirty="0">
                <a:latin typeface="HGMaruGothicMPRO" panose="020F0600000000000000" pitchFamily="34" charset="-128"/>
                <a:ea typeface="HGMaruGothicMPRO" panose="020F0600000000000000" pitchFamily="34" charset="-128"/>
              </a:rPr>
              <a:t>割以上減った</a:t>
            </a:r>
          </a:p>
        </p:txBody>
      </p:sp>
      <p:sp>
        <p:nvSpPr>
          <p:cNvPr id="4" name="正方形/長方形 3">
            <a:extLst>
              <a:ext uri="{FF2B5EF4-FFF2-40B4-BE49-F238E27FC236}">
                <a16:creationId xmlns:a16="http://schemas.microsoft.com/office/drawing/2014/main" id="{B0F553CB-0A46-7528-B446-4762D2848622}"/>
              </a:ext>
            </a:extLst>
          </p:cNvPr>
          <p:cNvSpPr/>
          <p:nvPr/>
        </p:nvSpPr>
        <p:spPr>
          <a:xfrm>
            <a:off x="552789" y="2007700"/>
            <a:ext cx="8422768" cy="954107"/>
          </a:xfrm>
          <a:prstGeom prst="rect">
            <a:avLst/>
          </a:prstGeom>
        </p:spPr>
        <p:txBody>
          <a:bodyPr wrap="square">
            <a:spAutoFit/>
          </a:bodyPr>
          <a:lstStyle/>
          <a:p>
            <a:r>
              <a:rPr lang="ja-JP" altLang="en-US" sz="2800">
                <a:solidFill>
                  <a:srgbClr val="FF0000"/>
                </a:solidFill>
                <a:uFill>
                  <a:solidFill>
                    <a:srgbClr val="FF0000"/>
                  </a:solidFill>
                </a:uFill>
                <a:latin typeface="HGMaruGothicMPRO" panose="020F0600000000000000" pitchFamily="34" charset="-128"/>
                <a:ea typeface="HGMaruGothicMPRO" panose="020F0600000000000000" pitchFamily="34" charset="-128"/>
              </a:rPr>
              <a:t>・残業手当が付かない</a:t>
            </a:r>
            <a:r>
              <a:rPr lang="ja-JP" altLang="en-US" sz="2800" b="1" u="sng">
                <a:solidFill>
                  <a:srgbClr val="FF0000"/>
                </a:solidFill>
                <a:uFill>
                  <a:solidFill>
                    <a:srgbClr val="FF0000"/>
                  </a:solidFill>
                </a:uFill>
                <a:latin typeface="HGMaruGothicMPRO" panose="020F0600000000000000" pitchFamily="34" charset="-128"/>
                <a:ea typeface="HGMaruGothicMPRO" panose="020F0600000000000000" pitchFamily="34" charset="-128"/>
              </a:rPr>
              <a:t>「機密事務取扱者」</a:t>
            </a:r>
            <a:r>
              <a:rPr lang="ja-JP" altLang="en-US" sz="2800">
                <a:solidFill>
                  <a:srgbClr val="FF0000"/>
                </a:solidFill>
                <a:uFill>
                  <a:solidFill>
                    <a:srgbClr val="FF0000"/>
                  </a:solidFill>
                </a:uFill>
                <a:latin typeface="HGMaruGothicMPRO" panose="020F0600000000000000" pitchFamily="34" charset="-128"/>
                <a:ea typeface="HGMaruGothicMPRO" panose="020F0600000000000000" pitchFamily="34" charset="-128"/>
              </a:rPr>
              <a:t>に</a:t>
            </a:r>
            <a:endParaRPr lang="en-US" altLang="ja-JP" sz="2800" dirty="0">
              <a:solidFill>
                <a:srgbClr val="FF0000"/>
              </a:solidFill>
              <a:uFill>
                <a:solidFill>
                  <a:srgbClr val="FF0000"/>
                </a:solidFill>
              </a:uFill>
              <a:latin typeface="HGMaruGothicMPRO" panose="020F0600000000000000" pitchFamily="34" charset="-128"/>
              <a:ea typeface="HGMaruGothicMPRO" panose="020F0600000000000000" pitchFamily="34" charset="-128"/>
            </a:endParaRPr>
          </a:p>
          <a:p>
            <a:r>
              <a:rPr lang="ja-JP" altLang="en-US" sz="2800">
                <a:solidFill>
                  <a:srgbClr val="FF0000"/>
                </a:solidFill>
                <a:uFill>
                  <a:solidFill>
                    <a:srgbClr val="FF0000"/>
                  </a:solidFill>
                </a:uFill>
                <a:latin typeface="HGMaruGothicMPRO" panose="020F0600000000000000" pitchFamily="34" charset="-128"/>
                <a:ea typeface="HGMaruGothicMPRO" panose="020F0600000000000000" pitchFamily="34" charset="-128"/>
              </a:rPr>
              <a:t>　　　　　　指定されたことが原因</a:t>
            </a:r>
          </a:p>
        </p:txBody>
      </p:sp>
      <p:sp>
        <p:nvSpPr>
          <p:cNvPr id="5" name="テキスト ボックス 4">
            <a:extLst>
              <a:ext uri="{FF2B5EF4-FFF2-40B4-BE49-F238E27FC236}">
                <a16:creationId xmlns:a16="http://schemas.microsoft.com/office/drawing/2014/main" id="{753DEB5C-AF34-C9D1-212C-E020FF10BBA8}"/>
              </a:ext>
            </a:extLst>
          </p:cNvPr>
          <p:cNvSpPr txBox="1"/>
          <p:nvPr/>
        </p:nvSpPr>
        <p:spPr>
          <a:xfrm>
            <a:off x="552789" y="3092571"/>
            <a:ext cx="8422768" cy="1384995"/>
          </a:xfrm>
          <a:prstGeom prst="rect">
            <a:avLst/>
          </a:prstGeom>
          <a:noFill/>
        </p:spPr>
        <p:txBody>
          <a:bodyPr wrap="square" rtlCol="0">
            <a:spAutoFit/>
          </a:bodyPr>
          <a:lstStyle/>
          <a:p>
            <a:r>
              <a:rPr kumimoji="1" lang="ja-JP" altLang="en-US" sz="2800">
                <a:solidFill>
                  <a:srgbClr val="00B0F0"/>
                </a:solidFill>
                <a:latin typeface="HGMaruGothicMPRO" panose="020F0600000000000000" pitchFamily="34" charset="-128"/>
                <a:ea typeface="HGMaruGothicMPRO" panose="020F0600000000000000" pitchFamily="34" charset="-128"/>
              </a:rPr>
              <a:t>・労組が調査して、</a:t>
            </a:r>
            <a:endParaRPr kumimoji="1" lang="en-US" altLang="ja-JP" sz="2800" dirty="0">
              <a:solidFill>
                <a:srgbClr val="00B0F0"/>
              </a:solidFill>
              <a:latin typeface="HGMaruGothicMPRO" panose="020F0600000000000000" pitchFamily="34" charset="-128"/>
              <a:ea typeface="HGMaruGothicMPRO" panose="020F0600000000000000" pitchFamily="34" charset="-128"/>
            </a:endParaRPr>
          </a:p>
          <a:p>
            <a:r>
              <a:rPr kumimoji="1" lang="ja-JP" altLang="en-US" sz="2800">
                <a:solidFill>
                  <a:srgbClr val="00B0F0"/>
                </a:solidFill>
                <a:latin typeface="HGMaruGothicMPRO" panose="020F0600000000000000" pitchFamily="34" charset="-128"/>
                <a:ea typeface="HGMaruGothicMPRO" panose="020F0600000000000000" pitchFamily="34" charset="-128"/>
              </a:rPr>
              <a:t>　　　　　　</a:t>
            </a:r>
            <a:r>
              <a:rPr kumimoji="1" lang="ja-JP" altLang="en-US" sz="2800" b="1" u="sng">
                <a:solidFill>
                  <a:srgbClr val="00B0F0"/>
                </a:solidFill>
                <a:latin typeface="HGMaruGothicMPRO" panose="020F0600000000000000" pitchFamily="34" charset="-128"/>
                <a:ea typeface="HGMaruGothicMPRO" panose="020F0600000000000000" pitchFamily="34" charset="-128"/>
              </a:rPr>
              <a:t>「機密事務取扱者」ではない</a:t>
            </a:r>
            <a:r>
              <a:rPr kumimoji="1" lang="ja-JP" altLang="en-US" sz="2800">
                <a:solidFill>
                  <a:srgbClr val="00B0F0"/>
                </a:solidFill>
                <a:latin typeface="HGMaruGothicMPRO" panose="020F0600000000000000" pitchFamily="34" charset="-128"/>
                <a:ea typeface="HGMaruGothicMPRO" panose="020F0600000000000000" pitchFamily="34" charset="-128"/>
              </a:rPr>
              <a:t>と判明。</a:t>
            </a:r>
            <a:endParaRPr kumimoji="1" lang="en-US" altLang="ja-JP" sz="2800" dirty="0">
              <a:solidFill>
                <a:srgbClr val="00B0F0"/>
              </a:solidFill>
              <a:latin typeface="HGMaruGothicMPRO" panose="020F0600000000000000" pitchFamily="34" charset="-128"/>
              <a:ea typeface="HGMaruGothicMPRO" panose="020F0600000000000000" pitchFamily="34" charset="-128"/>
            </a:endParaRPr>
          </a:p>
          <a:p>
            <a:r>
              <a:rPr kumimoji="1" lang="ja-JP" altLang="en-US" sz="2800">
                <a:solidFill>
                  <a:srgbClr val="00B0F0"/>
                </a:solidFill>
                <a:latin typeface="HGMaruGothicMPRO" panose="020F0600000000000000" pitchFamily="34" charset="-128"/>
                <a:ea typeface="HGMaruGothicMPRO" panose="020F0600000000000000" pitchFamily="34" charset="-128"/>
              </a:rPr>
              <a:t>　　　　　　　　　　労働基準法違反を指摘</a:t>
            </a:r>
          </a:p>
        </p:txBody>
      </p:sp>
      <p:sp>
        <p:nvSpPr>
          <p:cNvPr id="7" name="正方形/長方形 6">
            <a:extLst>
              <a:ext uri="{FF2B5EF4-FFF2-40B4-BE49-F238E27FC236}">
                <a16:creationId xmlns:a16="http://schemas.microsoft.com/office/drawing/2014/main" id="{EDF7E309-B04B-34F8-0858-22328A8268AA}"/>
              </a:ext>
            </a:extLst>
          </p:cNvPr>
          <p:cNvSpPr/>
          <p:nvPr/>
        </p:nvSpPr>
        <p:spPr>
          <a:xfrm>
            <a:off x="637010" y="4608330"/>
            <a:ext cx="8422768" cy="523220"/>
          </a:xfrm>
          <a:prstGeom prst="rect">
            <a:avLst/>
          </a:prstGeom>
        </p:spPr>
        <p:txBody>
          <a:bodyPr wrap="square">
            <a:spAutoFit/>
          </a:bodyPr>
          <a:lstStyle/>
          <a:p>
            <a:r>
              <a:rPr lang="ja-JP" altLang="en-US" sz="2800">
                <a:uFill>
                  <a:solidFill>
                    <a:srgbClr val="FF0000"/>
                  </a:solidFill>
                </a:uFill>
                <a:latin typeface="HGMaruGothicMPRO" panose="020F0600000000000000" pitchFamily="34" charset="-128"/>
                <a:ea typeface="HGMaruGothicMPRO" panose="020F0600000000000000" pitchFamily="34" charset="-128"/>
              </a:rPr>
              <a:t>・産総研は、</a:t>
            </a:r>
            <a:r>
              <a:rPr lang="en-US" altLang="ja-JP" sz="2800" b="1" u="sng" dirty="0">
                <a:uFill>
                  <a:solidFill>
                    <a:srgbClr val="FF0000"/>
                  </a:solidFill>
                </a:uFill>
                <a:latin typeface="HGMaruGothicMPRO" panose="020F0600000000000000" pitchFamily="34" charset="-128"/>
                <a:ea typeface="HGMaruGothicMPRO" panose="020F0600000000000000" pitchFamily="34" charset="-128"/>
              </a:rPr>
              <a:t>4</a:t>
            </a:r>
            <a:r>
              <a:rPr lang="ja-JP" altLang="en-US" sz="2800" b="1" u="sng">
                <a:uFill>
                  <a:solidFill>
                    <a:srgbClr val="FF0000"/>
                  </a:solidFill>
                </a:uFill>
                <a:latin typeface="HGMaruGothicMPRO" panose="020F0600000000000000" pitchFamily="34" charset="-128"/>
                <a:ea typeface="HGMaruGothicMPRO" panose="020F0600000000000000" pitchFamily="34" charset="-128"/>
              </a:rPr>
              <a:t>月以降の残業手当を遡って支給</a:t>
            </a:r>
            <a:endParaRPr lang="en-US" altLang="ja-JP" sz="2800" u="sng" dirty="0">
              <a:uFill>
                <a:solidFill>
                  <a:srgbClr val="FF0000"/>
                </a:solidFill>
              </a:uFill>
              <a:latin typeface="HGMaruGothicMPRO" panose="020F0600000000000000" pitchFamily="34" charset="-128"/>
              <a:ea typeface="HGMaruGothicMPRO" panose="020F0600000000000000" pitchFamily="34" charset="-128"/>
            </a:endParaRPr>
          </a:p>
        </p:txBody>
      </p:sp>
      <p:sp>
        <p:nvSpPr>
          <p:cNvPr id="8" name="テキスト ボックス 7">
            <a:extLst>
              <a:ext uri="{FF2B5EF4-FFF2-40B4-BE49-F238E27FC236}">
                <a16:creationId xmlns:a16="http://schemas.microsoft.com/office/drawing/2014/main" id="{C6DB9484-70AB-C7D0-7295-534E79A11DC3}"/>
              </a:ext>
            </a:extLst>
          </p:cNvPr>
          <p:cNvSpPr txBox="1"/>
          <p:nvPr/>
        </p:nvSpPr>
        <p:spPr>
          <a:xfrm>
            <a:off x="107621" y="183908"/>
            <a:ext cx="4596726" cy="523220"/>
          </a:xfrm>
          <a:prstGeom prst="rect">
            <a:avLst/>
          </a:prstGeom>
          <a:noFill/>
        </p:spPr>
        <p:txBody>
          <a:bodyPr wrap="square" rtlCol="0">
            <a:spAutoFit/>
          </a:bodyPr>
          <a:lstStyle/>
          <a:p>
            <a:r>
              <a:rPr kumimoji="1" lang="ja-JP" altLang="en-US" sz="2800">
                <a:latin typeface="HGMaruGothicMPRO" panose="020F0600000000000000" pitchFamily="34" charset="-128"/>
                <a:ea typeface="HGMaruGothicMPRO" panose="020F0600000000000000" pitchFamily="34" charset="-128"/>
              </a:rPr>
              <a:t>（相談内容と対応事例１）</a:t>
            </a:r>
            <a:endParaRPr kumimoji="1" lang="en-US" altLang="ja-JP" sz="2800" dirty="0">
              <a:latin typeface="HGMaruGothicMPRO" panose="020F0600000000000000" pitchFamily="34" charset="-128"/>
              <a:ea typeface="HGMaruGothicMPRO" panose="020F0600000000000000" pitchFamily="34" charset="-128"/>
            </a:endParaRPr>
          </a:p>
        </p:txBody>
      </p:sp>
    </p:spTree>
    <p:extLst>
      <p:ext uri="{BB962C8B-B14F-4D97-AF65-F5344CB8AC3E}">
        <p14:creationId xmlns:p14="http://schemas.microsoft.com/office/powerpoint/2010/main" val="30660585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2BFCEDE-78AB-B802-6708-658304BE5205}"/>
              </a:ext>
            </a:extLst>
          </p:cNvPr>
          <p:cNvSpPr>
            <a:spLocks noGrp="1"/>
          </p:cNvSpPr>
          <p:nvPr>
            <p:ph type="title"/>
          </p:nvPr>
        </p:nvSpPr>
        <p:spPr>
          <a:xfrm>
            <a:off x="428625" y="91316"/>
            <a:ext cx="8286750" cy="611981"/>
          </a:xfrm>
          <a:noFill/>
        </p:spPr>
        <p:txBody>
          <a:bodyPr>
            <a:noAutofit/>
          </a:bodyPr>
          <a:lstStyle/>
          <a:p>
            <a:pPr algn="ctr"/>
            <a:r>
              <a:rPr lang="ja-JP" altLang="en-US" sz="2700" b="1" dirty="0">
                <a:solidFill>
                  <a:srgbClr val="FF00FF"/>
                </a:solidFill>
                <a:effectLst>
                  <a:outerShdw blurRad="38100" dist="38100" dir="2700000" algn="tl">
                    <a:srgbClr val="000000">
                      <a:alpha val="43137"/>
                    </a:srgbClr>
                  </a:outerShdw>
                </a:effectLst>
                <a:highlight>
                  <a:srgbClr val="FFFF00"/>
                </a:highlight>
                <a:latin typeface="HG丸ｺﾞｼｯｸM-PRO" panose="020F0600000000000000" pitchFamily="50" charset="-128"/>
                <a:ea typeface="HG丸ｺﾞｼｯｸM-PRO" panose="020F0600000000000000" pitchFamily="50" charset="-128"/>
              </a:rPr>
              <a:t>最近の活動実績</a:t>
            </a:r>
            <a:r>
              <a:rPr lang="ja-JP" altLang="en-US" sz="2100" b="1" dirty="0">
                <a:solidFill>
                  <a:srgbClr val="FF00FF"/>
                </a:solidFill>
                <a:effectLst>
                  <a:outerShdw blurRad="38100" dist="38100" dir="2700000" algn="tl">
                    <a:srgbClr val="000000">
                      <a:alpha val="43137"/>
                    </a:srgbClr>
                  </a:outerShdw>
                </a:effectLst>
                <a:highlight>
                  <a:srgbClr val="FFFF00"/>
                </a:highlight>
                <a:latin typeface="HG丸ｺﾞｼｯｸM-PRO" panose="020F0600000000000000" pitchFamily="50" charset="-128"/>
                <a:ea typeface="HG丸ｺﾞｼｯｸM-PRO" panose="020F0600000000000000" pitchFamily="50" charset="-128"/>
              </a:rPr>
              <a:t>（産総研労組が粘り強く要求し続けた成果）</a:t>
            </a:r>
          </a:p>
        </p:txBody>
      </p:sp>
      <p:sp>
        <p:nvSpPr>
          <p:cNvPr id="3" name="コンテンツ プレースホルダー 2">
            <a:extLst>
              <a:ext uri="{FF2B5EF4-FFF2-40B4-BE49-F238E27FC236}">
                <a16:creationId xmlns:a16="http://schemas.microsoft.com/office/drawing/2014/main" id="{527BA780-233F-D06C-B388-851542166662}"/>
              </a:ext>
            </a:extLst>
          </p:cNvPr>
          <p:cNvSpPr>
            <a:spLocks noGrp="1"/>
          </p:cNvSpPr>
          <p:nvPr>
            <p:ph idx="1"/>
          </p:nvPr>
        </p:nvSpPr>
        <p:spPr>
          <a:xfrm>
            <a:off x="262669" y="703297"/>
            <a:ext cx="8787545" cy="5545103"/>
          </a:xfrm>
          <a:solidFill>
            <a:srgbClr val="CCECFF"/>
          </a:solidFill>
          <a:ln w="22225" cmpd="thickThin">
            <a:solidFill>
              <a:srgbClr val="7030A0"/>
            </a:solidFill>
            <a:prstDash val="sysDot"/>
            <a:extLst>
              <a:ext uri="{C807C97D-BFC1-408E-A445-0C87EB9F89A2}">
                <ask:lineSketchStyleProps xmlns:ask="http://schemas.microsoft.com/office/drawing/2018/sketchyshapes">
                  <ask:type>
                    <ask:lineSketchNone/>
                  </ask:type>
                </ask:lineSketchStyleProps>
              </a:ext>
            </a:extLst>
          </a:ln>
        </p:spPr>
        <p:txBody>
          <a:bodyPr spcCol="108000">
            <a:noAutofit/>
          </a:bodyPr>
          <a:lstStyle/>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修士卒研究職員の育成支援拡充</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・博士号取得を業務と位置づけ、博士号取得に係る費用（入学金、授業料等）を全額、所で負担することを令和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月より実施。</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それまでは博士号   取得は義務とせず、博士号取得に必要な通学等を業務外で実施されていた。</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zh-TW" altLang="en-US" sz="1400" b="1" dirty="0">
                <a:latin typeface="游ゴシック" panose="020B0400000000000000" pitchFamily="50" charset="-128"/>
                <a:ea typeface="游ゴシック" panose="020B0400000000000000" pitchFamily="50" charset="-128"/>
              </a:rPr>
              <a:t>（参照：</a:t>
            </a:r>
            <a:r>
              <a:rPr lang="en-US" altLang="zh-TW" sz="1400" b="1" dirty="0">
                <a:latin typeface="游ゴシック" panose="020B0400000000000000" pitchFamily="50" charset="-128"/>
                <a:ea typeface="游ゴシック" panose="020B0400000000000000" pitchFamily="50" charset="-128"/>
              </a:rPr>
              <a:t>2018</a:t>
            </a:r>
            <a:r>
              <a:rPr lang="zh-TW" altLang="en-US" sz="1400" b="1" dirty="0">
                <a:latin typeface="游ゴシック" panose="020B0400000000000000" pitchFamily="50" charset="-128"/>
                <a:ea typeface="游ゴシック" panose="020B0400000000000000" pitchFamily="50" charset="-128"/>
              </a:rPr>
              <a:t>年</a:t>
            </a:r>
            <a:r>
              <a:rPr lang="en-US" altLang="zh-TW" sz="1400" b="1" dirty="0">
                <a:latin typeface="游ゴシック" panose="020B0400000000000000" pitchFamily="50" charset="-128"/>
                <a:ea typeface="游ゴシック" panose="020B0400000000000000" pitchFamily="50" charset="-128"/>
              </a:rPr>
              <a:t>9</a:t>
            </a:r>
            <a:r>
              <a:rPr lang="zh-TW" altLang="en-US" sz="1400" b="1" dirty="0">
                <a:latin typeface="游ゴシック" panose="020B0400000000000000" pitchFamily="50" charset="-128"/>
                <a:ea typeface="游ゴシック" panose="020B0400000000000000" pitchFamily="50" charset="-128"/>
              </a:rPr>
              <a:t>月</a:t>
            </a:r>
            <a:r>
              <a:rPr lang="en-US" altLang="zh-TW" sz="1400" b="1" dirty="0">
                <a:latin typeface="游ゴシック" panose="020B0400000000000000" pitchFamily="50" charset="-128"/>
                <a:ea typeface="游ゴシック" panose="020B0400000000000000" pitchFamily="50" charset="-128"/>
              </a:rPr>
              <a:t>20</a:t>
            </a:r>
            <a:r>
              <a:rPr lang="zh-TW" altLang="en-US" sz="1400" b="1" dirty="0">
                <a:latin typeface="游ゴシック" panose="020B0400000000000000" pitchFamily="50" charset="-128"/>
                <a:ea typeface="游ゴシック" panose="020B0400000000000000" pitchFamily="50" charset="-128"/>
              </a:rPr>
              <a:t>日理事長懇談会議事録、産総研決定文書</a:t>
            </a:r>
            <a:r>
              <a:rPr lang="en-US" altLang="zh-TW" sz="1400" b="1" dirty="0">
                <a:latin typeface="游ゴシック" panose="020B0400000000000000" pitchFamily="50" charset="-128"/>
                <a:ea typeface="游ゴシック" panose="020B0400000000000000" pitchFamily="50" charset="-128"/>
              </a:rPr>
              <a:t>24-07</a:t>
            </a:r>
            <a:r>
              <a:rPr lang="zh-TW" altLang="en-US" sz="1400" b="1" dirty="0">
                <a:latin typeface="游ゴシック" panose="020B0400000000000000" pitchFamily="50" charset="-128"/>
                <a:ea typeface="游ゴシック" panose="020B0400000000000000" pitchFamily="50" charset="-128"/>
              </a:rPr>
              <a:t>）</a:t>
            </a:r>
            <a:endParaRPr lang="en-US" altLang="zh-TW"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博士型任期付研究員（テニュアトラック型）制度廃止、パーマネント型で採用</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・若手研究員が研究に専念できる体制を整え、優秀な人材を確保するため、博士型任期付研究員制度を廃止し、希望者をパーマネント型採用とする制度を</a:t>
            </a:r>
            <a:r>
              <a:rPr lang="en-US" altLang="ja-JP" sz="1400" b="1" dirty="0">
                <a:latin typeface="游ゴシック" panose="020B0400000000000000" pitchFamily="50" charset="-128"/>
                <a:ea typeface="游ゴシック" panose="020B0400000000000000" pitchFamily="50" charset="-128"/>
              </a:rPr>
              <a:t>2022</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月から実施。</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a:t>
            </a:r>
            <a:r>
              <a:rPr lang="en-US" altLang="ja-JP" sz="1400" b="1" dirty="0">
                <a:latin typeface="游ゴシック" panose="020B0400000000000000" pitchFamily="50" charset="-128"/>
                <a:ea typeface="游ゴシック" panose="020B0400000000000000" pitchFamily="50" charset="-128"/>
              </a:rPr>
              <a:t>2020</a:t>
            </a:r>
            <a:r>
              <a:rPr lang="ja-JP" altLang="en-US" sz="1400" b="1" dirty="0">
                <a:latin typeface="游ゴシック" panose="020B0400000000000000" pitchFamily="50" charset="-128"/>
                <a:ea typeface="游ゴシック" panose="020B0400000000000000" pitchFamily="50" charset="-128"/>
              </a:rPr>
              <a:t>年春季要求交渉議事録、産総研決定文書</a:t>
            </a:r>
            <a:r>
              <a:rPr lang="en-US" altLang="ja-JP" sz="1400" b="1" dirty="0">
                <a:latin typeface="游ゴシック" panose="020B0400000000000000" pitchFamily="50" charset="-128"/>
                <a:ea typeface="游ゴシック" panose="020B0400000000000000" pitchFamily="50" charset="-128"/>
              </a:rPr>
              <a:t>22-03</a:t>
            </a:r>
            <a:r>
              <a:rPr lang="ja-JP" altLang="en-US" sz="1400" b="1" dirty="0">
                <a:latin typeface="游ゴシック" panose="020B0400000000000000" pitchFamily="50" charset="-128"/>
                <a:ea typeface="游ゴシック" panose="020B0400000000000000" pitchFamily="50" charset="-128"/>
              </a:rPr>
              <a:t>）</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地域型任期付職員の処遇改善</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・地域型任期付職員の採用時の処遇について、一定の職務経験を応募の条件としながら、ほぼ職務経験のない</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5</a:t>
            </a:r>
            <a:r>
              <a:rPr lang="ja-JP" altLang="en-US" sz="1400" b="1" dirty="0">
                <a:latin typeface="游ゴシック" panose="020B0400000000000000" pitchFamily="50" charset="-128"/>
                <a:ea typeface="游ゴシック" panose="020B0400000000000000" pitchFamily="50" charset="-128"/>
              </a:rPr>
              <a:t>号俸</a:t>
            </a:r>
            <a:r>
              <a:rPr lang="zh-TW" altLang="en-US" sz="1400" b="1" dirty="0">
                <a:latin typeface="游ゴシック" panose="020B0400000000000000" pitchFamily="50" charset="-128"/>
                <a:ea typeface="游ゴシック" panose="020B0400000000000000" pitchFamily="50" charset="-128"/>
              </a:rPr>
              <a:t>（月額約</a:t>
            </a:r>
            <a:r>
              <a:rPr lang="en-US" altLang="zh-TW" sz="1400" b="1" dirty="0">
                <a:latin typeface="游ゴシック" panose="020B0400000000000000" pitchFamily="50" charset="-128"/>
                <a:ea typeface="游ゴシック" panose="020B0400000000000000" pitchFamily="50" charset="-128"/>
              </a:rPr>
              <a:t>14</a:t>
            </a:r>
            <a:r>
              <a:rPr lang="zh-TW" altLang="en-US" sz="1400" b="1" dirty="0">
                <a:latin typeface="游ゴシック" panose="020B0400000000000000" pitchFamily="50" charset="-128"/>
                <a:ea typeface="游ゴシック" panose="020B0400000000000000" pitchFamily="50" charset="-128"/>
              </a:rPr>
              <a:t>万円）</a:t>
            </a:r>
            <a:r>
              <a:rPr lang="ja-JP" altLang="en-US" sz="1400" b="1" dirty="0">
                <a:latin typeface="游ゴシック" panose="020B0400000000000000" pitchFamily="50" charset="-128"/>
                <a:ea typeface="游ゴシック" panose="020B0400000000000000" pitchFamily="50" charset="-128"/>
              </a:rPr>
              <a:t>への格付けは、常勤職員としてはきわめて低待遇と言わざるを得ないとして、職務経験等を考慮した号俸調整を行うことを要求。</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a:t>
            </a:r>
            <a:r>
              <a:rPr lang="en-US" altLang="ja-JP" sz="1400" b="1" dirty="0">
                <a:latin typeface="游ゴシック" panose="020B0400000000000000" pitchFamily="50" charset="-128"/>
                <a:ea typeface="游ゴシック" panose="020B0400000000000000" pitchFamily="50" charset="-128"/>
              </a:rPr>
              <a:t>2018</a:t>
            </a:r>
            <a:r>
              <a:rPr lang="ja-JP" altLang="en-US" sz="1400" b="1" dirty="0">
                <a:latin typeface="游ゴシック" panose="020B0400000000000000" pitchFamily="50" charset="-128"/>
                <a:ea typeface="游ゴシック" panose="020B0400000000000000" pitchFamily="50" charset="-128"/>
              </a:rPr>
              <a:t>年春季要求議事録、</a:t>
            </a:r>
            <a:r>
              <a:rPr lang="en-US" altLang="ja-JP" sz="1400" b="1" dirty="0">
                <a:latin typeface="游ゴシック" panose="020B0400000000000000" pitchFamily="50" charset="-128"/>
                <a:ea typeface="游ゴシック" panose="020B0400000000000000" pitchFamily="50" charset="-128"/>
              </a:rPr>
              <a:t>2019</a:t>
            </a:r>
            <a:r>
              <a:rPr lang="ja-JP" altLang="en-US" sz="1400" b="1" dirty="0">
                <a:latin typeface="游ゴシック" panose="020B0400000000000000" pitchFamily="50" charset="-128"/>
                <a:ea typeface="游ゴシック" panose="020B0400000000000000" pitchFamily="50" charset="-128"/>
              </a:rPr>
              <a:t>年春季要求議事録）</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4</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日以降の新規採用者より現行の</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13</a:t>
            </a:r>
            <a:r>
              <a:rPr lang="ja-JP" altLang="en-US" sz="1400" b="1" dirty="0">
                <a:latin typeface="游ゴシック" panose="020B0400000000000000" pitchFamily="50" charset="-128"/>
                <a:ea typeface="游ゴシック" panose="020B0400000000000000" pitchFamily="50" charset="-128"/>
              </a:rPr>
              <a:t>号俸（</a:t>
            </a:r>
            <a:r>
              <a:rPr lang="en-US" altLang="ja-JP" sz="1400" b="1" dirty="0">
                <a:latin typeface="游ゴシック" panose="020B0400000000000000" pitchFamily="50" charset="-128"/>
                <a:ea typeface="游ゴシック" panose="020B0400000000000000" pitchFamily="50" charset="-128"/>
              </a:rPr>
              <a:t>159,800</a:t>
            </a:r>
            <a:r>
              <a:rPr lang="ja-JP" altLang="en-US" sz="1400" b="1" dirty="0">
                <a:latin typeface="游ゴシック" panose="020B0400000000000000" pitchFamily="50" charset="-128"/>
                <a:ea typeface="游ゴシック" panose="020B0400000000000000" pitchFamily="50" charset="-128"/>
              </a:rPr>
              <a:t>円→</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月以降：</a:t>
            </a:r>
            <a:r>
              <a:rPr lang="en-US" altLang="ja-JP" sz="1400" b="1" dirty="0">
                <a:latin typeface="游ゴシック" panose="020B0400000000000000" pitchFamily="50" charset="-128"/>
                <a:ea typeface="游ゴシック" panose="020B0400000000000000" pitchFamily="50" charset="-128"/>
              </a:rPr>
              <a:t>171,900</a:t>
            </a:r>
            <a:r>
              <a:rPr lang="ja-JP" altLang="en-US" sz="1400" b="1" dirty="0">
                <a:latin typeface="游ゴシック" panose="020B0400000000000000" pitchFamily="50" charset="-128"/>
                <a:ea typeface="游ゴシック" panose="020B0400000000000000" pitchFamily="50" charset="-128"/>
              </a:rPr>
              <a:t>円）から</a:t>
            </a:r>
            <a:r>
              <a:rPr lang="en-US" altLang="ja-JP" sz="1400" b="1" dirty="0">
                <a:latin typeface="游ゴシック" panose="020B0400000000000000" pitchFamily="50" charset="-128"/>
                <a:ea typeface="游ゴシック" panose="020B0400000000000000" pitchFamily="50" charset="-128"/>
              </a:rPr>
              <a:t>1</a:t>
            </a:r>
            <a:r>
              <a:rPr lang="ja-JP" altLang="en-US" sz="1400" b="1" dirty="0">
                <a:latin typeface="游ゴシック" panose="020B0400000000000000" pitchFamily="50" charset="-128"/>
                <a:ea typeface="游ゴシック" panose="020B0400000000000000" pitchFamily="50" charset="-128"/>
              </a:rPr>
              <a:t>級</a:t>
            </a:r>
            <a:r>
              <a:rPr lang="en-US" altLang="ja-JP" sz="1400" b="1" dirty="0">
                <a:latin typeface="游ゴシック" panose="020B0400000000000000" pitchFamily="50" charset="-128"/>
                <a:ea typeface="游ゴシック" panose="020B0400000000000000" pitchFamily="50" charset="-128"/>
              </a:rPr>
              <a:t>17</a:t>
            </a:r>
            <a:r>
              <a:rPr lang="ja-JP" altLang="en-US" sz="1400" b="1">
                <a:latin typeface="游ゴシック" panose="020B0400000000000000" pitchFamily="50" charset="-128"/>
                <a:ea typeface="游ゴシック" panose="020B0400000000000000" pitchFamily="50" charset="-128"/>
              </a:rPr>
              <a:t>号俸（</a:t>
            </a:r>
            <a:r>
              <a:rPr lang="en-US" altLang="ja-JP" sz="1400" b="1" dirty="0">
                <a:latin typeface="游ゴシック" panose="020B0400000000000000" pitchFamily="50" charset="-128"/>
                <a:ea typeface="游ゴシック" panose="020B0400000000000000" pitchFamily="50" charset="-128"/>
              </a:rPr>
              <a:t>166,100</a:t>
            </a:r>
            <a:r>
              <a:rPr lang="ja-JP" altLang="en-US" sz="1400" b="1" dirty="0">
                <a:latin typeface="游ゴシック" panose="020B0400000000000000" pitchFamily="50" charset="-128"/>
                <a:ea typeface="游ゴシック" panose="020B0400000000000000" pitchFamily="50" charset="-128"/>
              </a:rPr>
              <a:t>円→</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月以降：</a:t>
            </a:r>
            <a:r>
              <a:rPr lang="en-US" altLang="ja-JP" sz="1400" b="1" dirty="0">
                <a:latin typeface="游ゴシック" panose="020B0400000000000000" pitchFamily="50" charset="-128"/>
                <a:ea typeface="游ゴシック" panose="020B0400000000000000" pitchFamily="50" charset="-128"/>
              </a:rPr>
              <a:t>179,300</a:t>
            </a:r>
            <a:r>
              <a:rPr lang="ja-JP" altLang="en-US" sz="1400" b="1" dirty="0">
                <a:latin typeface="游ゴシック" panose="020B0400000000000000" pitchFamily="50" charset="-128"/>
                <a:ea typeface="游ゴシック" panose="020B0400000000000000" pitchFamily="50" charset="-128"/>
              </a:rPr>
              <a:t>円）へ変更。</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（参照：「地域型任期付職員の処遇の見直しについて</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2</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13</a:t>
            </a:r>
            <a:r>
              <a:rPr lang="ja-JP" altLang="en-US" sz="1400" b="1" dirty="0">
                <a:latin typeface="游ゴシック" panose="020B0400000000000000" pitchFamily="50" charset="-128"/>
                <a:ea typeface="游ゴシック" panose="020B0400000000000000" pitchFamily="50" charset="-128"/>
              </a:rPr>
              <a:t>日総務本部</a:t>
            </a:r>
            <a:r>
              <a:rPr lang="en-US" altLang="ja-JP" sz="1400" b="1" dirty="0">
                <a:latin typeface="游ゴシック" panose="020B0400000000000000" pitchFamily="50" charset="-128"/>
                <a:ea typeface="游ゴシック" panose="020B0400000000000000" pitchFamily="50" charset="-128"/>
              </a:rPr>
              <a:t>DEI</a:t>
            </a:r>
            <a:r>
              <a:rPr lang="ja-JP" altLang="en-US" sz="1400" b="1" dirty="0">
                <a:latin typeface="游ゴシック" panose="020B0400000000000000" pitchFamily="50" charset="-128"/>
                <a:ea typeface="游ゴシック" panose="020B0400000000000000" pitchFamily="50" charset="-128"/>
              </a:rPr>
              <a:t>人事部</a:t>
            </a:r>
            <a:r>
              <a:rPr lang="en-US" altLang="ja-JP" sz="1400" b="1" dirty="0">
                <a:latin typeface="游ゴシック" panose="020B0400000000000000" pitchFamily="50" charset="-128"/>
                <a:ea typeface="游ゴシック" panose="020B0400000000000000" pitchFamily="50" charset="-128"/>
              </a:rPr>
              <a:t>)</a:t>
            </a:r>
            <a:r>
              <a:rPr lang="ja-JP" altLang="en-US" sz="1400" b="1" dirty="0">
                <a:latin typeface="游ゴシック" panose="020B0400000000000000" pitchFamily="50" charset="-128"/>
                <a:ea typeface="游ゴシック" panose="020B0400000000000000" pitchFamily="50" charset="-128"/>
              </a:rPr>
              <a:t>」）</a:t>
            </a:r>
            <a:r>
              <a:rPr lang="ja-JP" altLang="en-US" sz="1600" b="1" dirty="0">
                <a:latin typeface="游ゴシック" panose="020B0400000000000000" pitchFamily="50" charset="-128"/>
                <a:ea typeface="游ゴシック" panose="020B0400000000000000" pitchFamily="50" charset="-128"/>
              </a:rPr>
              <a:t>　</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800" b="1" dirty="0">
                <a:highlight>
                  <a:srgbClr val="FFFF00"/>
                </a:highlight>
                <a:latin typeface="游ゴシック" panose="020B0400000000000000" pitchFamily="50" charset="-128"/>
                <a:ea typeface="游ゴシック" panose="020B0400000000000000" pitchFamily="50" charset="-128"/>
              </a:rPr>
              <a:t>定年引上げ対象者（キャリア職員）の研究業務の確保</a:t>
            </a:r>
            <a:endParaRPr lang="en-US" altLang="ja-JP" sz="1800" b="1" dirty="0">
              <a:highlight>
                <a:srgbClr val="FFFF00"/>
              </a:highlight>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キャリア職員制度が導入され、キャリアリサーチャー（研究支援型）として研究業務が可能となった。</a:t>
            </a:r>
            <a:endParaRPr lang="en-US" altLang="ja-JP" sz="1400" b="1" dirty="0">
              <a:latin typeface="游ゴシック" panose="020B0400000000000000" pitchFamily="50" charset="-128"/>
              <a:ea typeface="游ゴシック" panose="020B0400000000000000" pitchFamily="50" charset="-128"/>
            </a:endParaRPr>
          </a:p>
          <a:p>
            <a:pPr marL="0" indent="0">
              <a:lnSpc>
                <a:spcPct val="120000"/>
              </a:lnSpc>
              <a:spcBef>
                <a:spcPts val="0"/>
              </a:spcBef>
              <a:buNone/>
            </a:pPr>
            <a:r>
              <a:rPr lang="ja-JP" altLang="en-US" sz="1400" b="1" dirty="0">
                <a:latin typeface="游ゴシック" panose="020B0400000000000000" pitchFamily="50" charset="-128"/>
                <a:ea typeface="游ゴシック" panose="020B0400000000000000" pitchFamily="50" charset="-128"/>
              </a:rPr>
              <a:t>（参照：「キャリア職員に異動される皆様へ（令和</a:t>
            </a:r>
            <a:r>
              <a:rPr lang="en-US" altLang="ja-JP" sz="1400" b="1" dirty="0">
                <a:latin typeface="游ゴシック" panose="020B0400000000000000" pitchFamily="50" charset="-128"/>
                <a:ea typeface="游ゴシック" panose="020B0400000000000000" pitchFamily="50" charset="-128"/>
              </a:rPr>
              <a:t>6</a:t>
            </a:r>
            <a:r>
              <a:rPr lang="ja-JP" altLang="en-US" sz="1400" b="1" dirty="0">
                <a:latin typeface="游ゴシック" panose="020B0400000000000000" pitchFamily="50" charset="-128"/>
                <a:ea typeface="游ゴシック" panose="020B0400000000000000" pitchFamily="50" charset="-128"/>
              </a:rPr>
              <a:t>年</a:t>
            </a:r>
            <a:r>
              <a:rPr lang="en-US" altLang="ja-JP" sz="1400" b="1" dirty="0">
                <a:latin typeface="游ゴシック" panose="020B0400000000000000" pitchFamily="50" charset="-128"/>
                <a:ea typeface="游ゴシック" panose="020B0400000000000000" pitchFamily="50" charset="-128"/>
              </a:rPr>
              <a:t>3</a:t>
            </a:r>
            <a:r>
              <a:rPr lang="ja-JP" altLang="en-US" sz="1400" b="1" dirty="0">
                <a:latin typeface="游ゴシック" panose="020B0400000000000000" pitchFamily="50" charset="-128"/>
                <a:ea typeface="游ゴシック" panose="020B0400000000000000" pitchFamily="50" charset="-128"/>
              </a:rPr>
              <a:t>月</a:t>
            </a:r>
            <a:r>
              <a:rPr lang="en-US" altLang="ja-JP" sz="1400" b="1" dirty="0">
                <a:latin typeface="游ゴシック" panose="020B0400000000000000" pitchFamily="50" charset="-128"/>
                <a:ea typeface="游ゴシック" panose="020B0400000000000000" pitchFamily="50" charset="-128"/>
              </a:rPr>
              <a:t>DEI</a:t>
            </a:r>
            <a:r>
              <a:rPr lang="ja-JP" altLang="en-US" sz="1400" b="1" dirty="0">
                <a:latin typeface="游ゴシック" panose="020B0400000000000000" pitchFamily="50" charset="-128"/>
                <a:ea typeface="游ゴシック" panose="020B0400000000000000" pitchFamily="50" charset="-128"/>
              </a:rPr>
              <a:t>人事部）」</a:t>
            </a: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en-US" altLang="ja-JP" sz="1600" dirty="0">
              <a:latin typeface="游ゴシック" panose="020B0400000000000000" pitchFamily="50" charset="-128"/>
              <a:ea typeface="游ゴシック" panose="020B0400000000000000" pitchFamily="50" charset="-128"/>
            </a:endParaRPr>
          </a:p>
          <a:p>
            <a:pPr marL="0">
              <a:spcBef>
                <a:spcPts val="0"/>
              </a:spcBef>
            </a:pPr>
            <a:endParaRPr lang="ja-JP" altLang="en-US" sz="1600" dirty="0">
              <a:latin typeface="游ゴシック" panose="020B0400000000000000" pitchFamily="50" charset="-128"/>
              <a:ea typeface="游ゴシック" panose="020B0400000000000000" pitchFamily="50" charset="-128"/>
            </a:endParaRPr>
          </a:p>
        </p:txBody>
      </p:sp>
      <p:sp>
        <p:nvSpPr>
          <p:cNvPr id="4" name="スライド番号プレースホルダー 10">
            <a:extLst>
              <a:ext uri="{FF2B5EF4-FFF2-40B4-BE49-F238E27FC236}">
                <a16:creationId xmlns:a16="http://schemas.microsoft.com/office/drawing/2014/main" id="{4CEC8C74-C711-DD46-CEE7-0FC4387AB314}"/>
              </a:ext>
            </a:extLst>
          </p:cNvPr>
          <p:cNvSpPr>
            <a:spLocks noGrp="1"/>
          </p:cNvSpPr>
          <p:nvPr>
            <p:ph type="sldNum" sz="quarter" idx="12"/>
          </p:nvPr>
        </p:nvSpPr>
        <p:spPr>
          <a:xfrm>
            <a:off x="7096122" y="1346"/>
            <a:ext cx="2057400" cy="365125"/>
          </a:xfrm>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73762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テキスト ボックス 2"/>
          <p:cNvSpPr txBox="1"/>
          <p:nvPr/>
        </p:nvSpPr>
        <p:spPr>
          <a:xfrm>
            <a:off x="361088" y="183908"/>
            <a:ext cx="5678766" cy="523220"/>
          </a:xfrm>
          <a:prstGeom prst="rect">
            <a:avLst/>
          </a:prstGeom>
          <a:noFill/>
        </p:spPr>
        <p:txBody>
          <a:bodyPr wrap="square" rtlCol="0">
            <a:spAutoFit/>
          </a:bodyPr>
          <a:lstStyle/>
          <a:p>
            <a:r>
              <a:rPr kumimoji="1" lang="ja-JP" altLang="en-US" sz="2800" u="sng" dirty="0">
                <a:latin typeface="HGMaruGothicMPRO" panose="020F0600000000000000" pitchFamily="34" charset="-128"/>
                <a:ea typeface="HGMaruGothicMPRO" panose="020F0600000000000000" pitchFamily="34" charset="-128"/>
              </a:rPr>
              <a:t>法律違反は極端な例じゃないの？</a:t>
            </a:r>
          </a:p>
        </p:txBody>
      </p:sp>
      <p:sp>
        <p:nvSpPr>
          <p:cNvPr id="11" name="スライド番号プレースホルダー 10">
            <a:extLst>
              <a:ext uri="{FF2B5EF4-FFF2-40B4-BE49-F238E27FC236}">
                <a16:creationId xmlns:a16="http://schemas.microsoft.com/office/drawing/2014/main" id="{ED5F93AB-BBAB-4125-8A15-50D0D5EFB11A}"/>
              </a:ext>
            </a:extLst>
          </p:cNvPr>
          <p:cNvSpPr>
            <a:spLocks noGrp="1"/>
          </p:cNvSpPr>
          <p:nvPr>
            <p:ph type="sldNum" sz="quarter" idx="12"/>
          </p:nvPr>
        </p:nvSpPr>
        <p:spPr>
          <a:xfrm>
            <a:off x="7096122" y="1346"/>
            <a:ext cx="2057400" cy="365125"/>
          </a:xfrm>
        </p:spPr>
        <p:txBody>
          <a:bodyPr/>
          <a:lstStyle/>
          <a:p>
            <a:fld id="{D57F1E4F-1CFF-5643-939E-217C01CDF565}" type="slidenum">
              <a:rPr lang="en-US" smtClean="0"/>
              <a:pPr/>
              <a:t>9</a:t>
            </a:fld>
            <a:endParaRPr lang="en-US" dirty="0"/>
          </a:p>
        </p:txBody>
      </p:sp>
      <p:sp>
        <p:nvSpPr>
          <p:cNvPr id="12" name="テキスト ボックス 11">
            <a:extLst>
              <a:ext uri="{FF2B5EF4-FFF2-40B4-BE49-F238E27FC236}">
                <a16:creationId xmlns:a16="http://schemas.microsoft.com/office/drawing/2014/main" id="{28F411B9-BD13-49F8-9E02-30C0675014FD}"/>
              </a:ext>
            </a:extLst>
          </p:cNvPr>
          <p:cNvSpPr txBox="1"/>
          <p:nvPr/>
        </p:nvSpPr>
        <p:spPr>
          <a:xfrm>
            <a:off x="941975" y="1003510"/>
            <a:ext cx="7960658" cy="523220"/>
          </a:xfrm>
          <a:prstGeom prst="rect">
            <a:avLst/>
          </a:prstGeom>
          <a:noFill/>
        </p:spPr>
        <p:txBody>
          <a:bodyPr wrap="square" rtlCol="0">
            <a:spAutoFit/>
          </a:bodyPr>
          <a:lstStyle/>
          <a:p>
            <a:r>
              <a:rPr kumimoji="1" lang="ja-JP" altLang="en-US" sz="2800" dirty="0">
                <a:solidFill>
                  <a:srgbClr val="00B0F0"/>
                </a:solidFill>
                <a:latin typeface="HGMaruGothicMPRO" panose="020F0600000000000000" pitchFamily="34" charset="-128"/>
                <a:ea typeface="HGMaruGothicMPRO" panose="020F0600000000000000" pitchFamily="34" charset="-128"/>
              </a:rPr>
              <a:t>法律違反だけが交渉事ではありません</a:t>
            </a:r>
            <a:endParaRPr kumimoji="1" lang="en-US" altLang="ja-JP" sz="2800" dirty="0">
              <a:solidFill>
                <a:srgbClr val="00B0F0"/>
              </a:solidFill>
              <a:latin typeface="HGMaruGothicMPRO" panose="020F0600000000000000" pitchFamily="34" charset="-128"/>
              <a:ea typeface="HGMaruGothicMPRO" panose="020F0600000000000000" pitchFamily="34" charset="-128"/>
            </a:endParaRPr>
          </a:p>
        </p:txBody>
      </p:sp>
      <p:sp>
        <p:nvSpPr>
          <p:cNvPr id="13" name="正方形/長方形 12">
            <a:extLst>
              <a:ext uri="{FF2B5EF4-FFF2-40B4-BE49-F238E27FC236}">
                <a16:creationId xmlns:a16="http://schemas.microsoft.com/office/drawing/2014/main" id="{D012557A-F599-4A77-90DA-ED633432204A}"/>
              </a:ext>
            </a:extLst>
          </p:cNvPr>
          <p:cNvSpPr/>
          <p:nvPr/>
        </p:nvSpPr>
        <p:spPr>
          <a:xfrm>
            <a:off x="941975" y="1823112"/>
            <a:ext cx="7735642" cy="523220"/>
          </a:xfrm>
          <a:prstGeom prst="rect">
            <a:avLst/>
          </a:prstGeom>
        </p:spPr>
        <p:txBody>
          <a:bodyPr wrap="square">
            <a:spAutoFit/>
          </a:bodyPr>
          <a:lstStyle/>
          <a:p>
            <a:r>
              <a:rPr lang="ja-JP" altLang="en-US" sz="2800" dirty="0">
                <a:solidFill>
                  <a:srgbClr val="FF0000"/>
                </a:solidFill>
                <a:uFill>
                  <a:solidFill>
                    <a:srgbClr val="FF0000"/>
                  </a:solidFill>
                </a:uFill>
                <a:latin typeface="HGMaruGothicMPRO" panose="020F0600000000000000" pitchFamily="34" charset="-128"/>
                <a:ea typeface="HGMaruGothicMPRO" panose="020F0600000000000000" pitchFamily="34" charset="-128"/>
              </a:rPr>
              <a:t>労働条件や労働環境の交渉もしています</a:t>
            </a:r>
            <a:endParaRPr lang="en-US" altLang="ja-JP" sz="2800" dirty="0">
              <a:solidFill>
                <a:srgbClr val="FF0000"/>
              </a:solidFill>
              <a:uFill>
                <a:solidFill>
                  <a:srgbClr val="FF0000"/>
                </a:solidFill>
              </a:uFill>
              <a:latin typeface="HGMaruGothicMPRO" panose="020F0600000000000000" pitchFamily="34" charset="-128"/>
              <a:ea typeface="HGMaruGothicMPRO" panose="020F0600000000000000" pitchFamily="34" charset="-128"/>
            </a:endParaRPr>
          </a:p>
        </p:txBody>
      </p:sp>
      <p:sp>
        <p:nvSpPr>
          <p:cNvPr id="2" name="テキスト ボックス 1">
            <a:extLst>
              <a:ext uri="{FF2B5EF4-FFF2-40B4-BE49-F238E27FC236}">
                <a16:creationId xmlns:a16="http://schemas.microsoft.com/office/drawing/2014/main" id="{D47D2E3F-5702-0E5A-0317-315D36895D1A}"/>
              </a:ext>
            </a:extLst>
          </p:cNvPr>
          <p:cNvSpPr txBox="1"/>
          <p:nvPr/>
        </p:nvSpPr>
        <p:spPr>
          <a:xfrm>
            <a:off x="941976" y="2886789"/>
            <a:ext cx="7960658" cy="2246769"/>
          </a:xfrm>
          <a:prstGeom prst="rect">
            <a:avLst/>
          </a:prstGeom>
          <a:noFill/>
        </p:spPr>
        <p:txBody>
          <a:bodyPr wrap="square" rtlCol="0">
            <a:spAutoFit/>
          </a:bodyPr>
          <a:lstStyle/>
          <a:p>
            <a:r>
              <a:rPr kumimoji="1" lang="ja-JP" altLang="en-US" sz="2800" dirty="0">
                <a:latin typeface="HGMaruGothicMPRO" panose="020F0600000000000000" pitchFamily="34" charset="-128"/>
                <a:ea typeface="HGMaruGothicMPRO" panose="020F0600000000000000" pitchFamily="34" charset="-128"/>
              </a:rPr>
              <a:t>労組は経営側と交渉して働きやすい</a:t>
            </a:r>
            <a:r>
              <a:rPr kumimoji="1" lang="ja-JP" altLang="en-US" sz="2800">
                <a:latin typeface="HGMaruGothicMPRO" panose="020F0600000000000000" pitchFamily="34" charset="-128"/>
                <a:ea typeface="HGMaruGothicMPRO" panose="020F0600000000000000" pitchFamily="34" charset="-128"/>
              </a:rPr>
              <a:t>環境や</a:t>
            </a:r>
            <a:endParaRPr kumimoji="1" lang="en-US" altLang="ja-JP" sz="2800" dirty="0">
              <a:latin typeface="HGMaruGothicMPRO" panose="020F0600000000000000" pitchFamily="34" charset="-128"/>
              <a:ea typeface="HGMaruGothicMPRO" panose="020F0600000000000000" pitchFamily="34" charset="-128"/>
            </a:endParaRPr>
          </a:p>
          <a:p>
            <a:r>
              <a:rPr kumimoji="1" lang="ja-JP" altLang="en-US" sz="2800">
                <a:latin typeface="HGMaruGothicMPRO" panose="020F0600000000000000" pitchFamily="34" charset="-128"/>
                <a:ea typeface="HGMaruGothicMPRO" panose="020F0600000000000000" pitchFamily="34" charset="-128"/>
              </a:rPr>
              <a:t>　　報酬</a:t>
            </a:r>
            <a:r>
              <a:rPr kumimoji="1" lang="ja-JP" altLang="en-US" sz="2800" dirty="0">
                <a:latin typeface="HGMaruGothicMPRO" panose="020F0600000000000000" pitchFamily="34" charset="-128"/>
                <a:ea typeface="HGMaruGothicMPRO" panose="020F0600000000000000" pitchFamily="34" charset="-128"/>
              </a:rPr>
              <a:t>の約束（労働協約や協定）を結びます</a:t>
            </a:r>
            <a:endParaRPr kumimoji="1" lang="en-US" altLang="ja-JP" sz="2800" dirty="0">
              <a:latin typeface="HGMaruGothicMPRO" panose="020F0600000000000000" pitchFamily="34" charset="-128"/>
              <a:ea typeface="HGMaruGothicMPRO" panose="020F0600000000000000" pitchFamily="34" charset="-128"/>
            </a:endParaRPr>
          </a:p>
          <a:p>
            <a:endParaRPr kumimoji="1" lang="en-US" altLang="ja-JP" sz="2800" dirty="0">
              <a:latin typeface="HGMaruGothicMPRO" panose="020F0600000000000000" pitchFamily="34" charset="-128"/>
              <a:ea typeface="HGMaruGothicMPRO" panose="020F0600000000000000" pitchFamily="34" charset="-128"/>
            </a:endParaRPr>
          </a:p>
          <a:p>
            <a:r>
              <a:rPr kumimoji="1" lang="ja-JP" altLang="en-US" sz="2800">
                <a:latin typeface="HGMaruGothicMPRO" panose="020F0600000000000000" pitchFamily="34" charset="-128"/>
                <a:ea typeface="HGMaruGothicMPRO" panose="020F0600000000000000" pitchFamily="34" charset="-128"/>
              </a:rPr>
              <a:t>就業</a:t>
            </a:r>
            <a:r>
              <a:rPr kumimoji="1" lang="ja-JP" altLang="en-US" sz="2800" dirty="0">
                <a:latin typeface="HGMaruGothicMPRO" panose="020F0600000000000000" pitchFamily="34" charset="-128"/>
                <a:ea typeface="HGMaruGothicMPRO" panose="020F0600000000000000" pitchFamily="34" charset="-128"/>
              </a:rPr>
              <a:t>規則はこれに反しないように決められます</a:t>
            </a:r>
            <a:endParaRPr kumimoji="1" lang="en-US" altLang="ja-JP" sz="2800" dirty="0">
              <a:latin typeface="HGMaruGothicMPRO" panose="020F0600000000000000" pitchFamily="34" charset="-128"/>
              <a:ea typeface="HGMaruGothicMPRO" panose="020F0600000000000000" pitchFamily="34" charset="-128"/>
            </a:endParaRPr>
          </a:p>
          <a:p>
            <a:r>
              <a:rPr kumimoji="1" lang="ja-JP" altLang="en-US" sz="2800" dirty="0">
                <a:latin typeface="HGMaruGothicMPRO" panose="020F0600000000000000" pitchFamily="34" charset="-128"/>
                <a:ea typeface="HGMaruGothicMPRO" panose="020F0600000000000000" pitchFamily="34" charset="-128"/>
              </a:rPr>
              <a:t>　法律＞</a:t>
            </a:r>
            <a:r>
              <a:rPr kumimoji="1" lang="ja-JP" altLang="en-US" sz="2800" dirty="0">
                <a:solidFill>
                  <a:srgbClr val="00B050"/>
                </a:solidFill>
                <a:latin typeface="HGMaruGothicMPRO" panose="020F0600000000000000" pitchFamily="34" charset="-128"/>
                <a:ea typeface="HGMaruGothicMPRO" panose="020F0600000000000000" pitchFamily="34" charset="-128"/>
              </a:rPr>
              <a:t>労働協約・協定</a:t>
            </a:r>
            <a:r>
              <a:rPr kumimoji="1" lang="ja-JP" altLang="en-US" sz="2800" dirty="0">
                <a:latin typeface="HGMaruGothicMPRO" panose="020F0600000000000000" pitchFamily="34" charset="-128"/>
                <a:ea typeface="HGMaruGothicMPRO" panose="020F0600000000000000" pitchFamily="34" charset="-128"/>
              </a:rPr>
              <a:t>＞就業規則</a:t>
            </a:r>
          </a:p>
        </p:txBody>
      </p:sp>
    </p:spTree>
    <p:extLst>
      <p:ext uri="{BB962C8B-B14F-4D97-AF65-F5344CB8AC3E}">
        <p14:creationId xmlns:p14="http://schemas.microsoft.com/office/powerpoint/2010/main" val="80620246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ユーザー定義 2">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7030A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3432</TotalTime>
  <Words>1663</Words>
  <Application>Microsoft Office PowerPoint</Application>
  <PresentationFormat>画面に合わせる (4:3)</PresentationFormat>
  <Paragraphs>183</Paragraphs>
  <Slides>19</Slides>
  <Notes>3</Notes>
  <HiddenSlides>0</HiddenSlides>
  <MMClips>0</MMClips>
  <ScaleCrop>false</ScaleCrop>
  <HeadingPairs>
    <vt:vector size="6" baseType="variant">
      <vt:variant>
        <vt:lpstr>使用されているフォント</vt:lpstr>
      </vt:variant>
      <vt:variant>
        <vt:i4>16</vt:i4>
      </vt:variant>
      <vt:variant>
        <vt:lpstr>テーマ</vt:lpstr>
      </vt:variant>
      <vt:variant>
        <vt:i4>2</vt:i4>
      </vt:variant>
      <vt:variant>
        <vt:lpstr>スライド タイトル</vt:lpstr>
      </vt:variant>
      <vt:variant>
        <vt:i4>19</vt:i4>
      </vt:variant>
    </vt:vector>
  </HeadingPairs>
  <TitlesOfParts>
    <vt:vector size="37" baseType="lpstr">
      <vt:lpstr>HGP創英角ﾎﾟｯﾌﾟ体</vt:lpstr>
      <vt:lpstr>HGS創英角ｺﾞｼｯｸUB</vt:lpstr>
      <vt:lpstr>HGS創英角ｺﾞｼｯｸUB</vt:lpstr>
      <vt:lpstr>HGMaruGothicMPRO</vt:lpstr>
      <vt:lpstr>HGMaruGothicMPRO</vt:lpstr>
      <vt:lpstr>HG創英角ｺﾞｼｯｸUB</vt:lpstr>
      <vt:lpstr>HG創英角ﾎﾟｯﾌﾟ体</vt:lpstr>
      <vt:lpstr>MS PGothic</vt:lpstr>
      <vt:lpstr>UD デジタル 教科書体 N-B</vt:lpstr>
      <vt:lpstr>UD デジタル 教科書体 NK-B</vt:lpstr>
      <vt:lpstr>メイリオ</vt:lpstr>
      <vt:lpstr>游ゴシック</vt:lpstr>
      <vt:lpstr>Arial</vt:lpstr>
      <vt:lpstr>Calibri</vt:lpstr>
      <vt:lpstr>Calibri Light</vt:lpstr>
      <vt:lpstr>Wingdings</vt:lpstr>
      <vt:lpstr>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最近の活動実績（産総研労組が粘り強く要求し続けた成果）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REO IKAWA</dc:creator>
  <cp:lastModifiedBy>知子 木下</cp:lastModifiedBy>
  <cp:revision>318</cp:revision>
  <cp:lastPrinted>2025-03-17T09:38:37Z</cp:lastPrinted>
  <dcterms:created xsi:type="dcterms:W3CDTF">2017-12-08T05:22:21Z</dcterms:created>
  <dcterms:modified xsi:type="dcterms:W3CDTF">2025-03-24T10:19:10Z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dc55989-3c9e-4466-8514-eac6f80f6373_Enabled">
    <vt:lpwstr>true</vt:lpwstr>
  </property>
  <property fmtid="{D5CDD505-2E9C-101B-9397-08002B2CF9AE}" pid="3" name="MSIP_Label_ddc55989-3c9e-4466-8514-eac6f80f6373_SetDate">
    <vt:lpwstr>2025-03-21T02:01:16Z</vt:lpwstr>
  </property>
  <property fmtid="{D5CDD505-2E9C-101B-9397-08002B2CF9AE}" pid="4" name="MSIP_Label_ddc55989-3c9e-4466-8514-eac6f80f6373_Method">
    <vt:lpwstr>Privileged</vt:lpwstr>
  </property>
  <property fmtid="{D5CDD505-2E9C-101B-9397-08002B2CF9AE}" pid="5" name="MSIP_Label_ddc55989-3c9e-4466-8514-eac6f80f6373_Name">
    <vt:lpwstr>ddc55989-3c9e-4466-8514-eac6f80f6373</vt:lpwstr>
  </property>
  <property fmtid="{D5CDD505-2E9C-101B-9397-08002B2CF9AE}" pid="6" name="MSIP_Label_ddc55989-3c9e-4466-8514-eac6f80f6373_SiteId">
    <vt:lpwstr>18a7fec8-652f-409b-8369-272d9ce80620</vt:lpwstr>
  </property>
  <property fmtid="{D5CDD505-2E9C-101B-9397-08002B2CF9AE}" pid="7" name="MSIP_Label_ddc55989-3c9e-4466-8514-eac6f80f6373_ActionId">
    <vt:lpwstr>42eca507-0d43-4cd2-9608-d5f7b79c4e03</vt:lpwstr>
  </property>
  <property fmtid="{D5CDD505-2E9C-101B-9397-08002B2CF9AE}" pid="8" name="MSIP_Label_ddc55989-3c9e-4466-8514-eac6f80f6373_ContentBits">
    <vt:lpwstr>0</vt:lpwstr>
  </property>
  <property fmtid="{D5CDD505-2E9C-101B-9397-08002B2CF9AE}" pid="9" name="MSIP_Label_ddc55989-3c9e-4466-8514-eac6f80f6373_Tag">
    <vt:lpwstr>50, 0, 1, 1</vt:lpwstr>
  </property>
</Properties>
</file>